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8"/>
  </p:notesMasterIdLst>
  <p:handoutMasterIdLst>
    <p:handoutMasterId r:id="rId19"/>
  </p:handoutMasterIdLst>
  <p:sldIdLst>
    <p:sldId id="349" r:id="rId2"/>
    <p:sldId id="436" r:id="rId3"/>
    <p:sldId id="424" r:id="rId4"/>
    <p:sldId id="425" r:id="rId5"/>
    <p:sldId id="426" r:id="rId6"/>
    <p:sldId id="429" r:id="rId7"/>
    <p:sldId id="427" r:id="rId8"/>
    <p:sldId id="428" r:id="rId9"/>
    <p:sldId id="437" r:id="rId10"/>
    <p:sldId id="430" r:id="rId11"/>
    <p:sldId id="433" r:id="rId12"/>
    <p:sldId id="434" r:id="rId13"/>
    <p:sldId id="435" r:id="rId14"/>
    <p:sldId id="432" r:id="rId15"/>
    <p:sldId id="438" r:id="rId16"/>
    <p:sldId id="398" r:id="rId17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ise Weeres" initials="DW" lastIdx="0" clrIdx="0">
    <p:extLst>
      <p:ext uri="{19B8F6BF-5375-455C-9EA6-DF929625EA0E}">
        <p15:presenceInfo xmlns:p15="http://schemas.microsoft.com/office/powerpoint/2012/main" userId="S-1-5-21-1854091618-3438418121-2834575347-26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838"/>
    <a:srgbClr val="938E2D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1" autoAdjust="0"/>
    <p:restoredTop sz="69776" autoAdjust="0"/>
  </p:normalViewPr>
  <p:slideViewPr>
    <p:cSldViewPr>
      <p:cViewPr varScale="1">
        <p:scale>
          <a:sx n="80" d="100"/>
          <a:sy n="80" d="100"/>
        </p:scale>
        <p:origin x="242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2046" y="-9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6E2AFE-3EDB-4FD5-AF27-986E1E9C85B1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763F14-D454-4C0F-A1EE-16E05A469570}">
      <dgm:prSet phldrT="[Text]" custT="1"/>
      <dgm:spPr/>
      <dgm:t>
        <a:bodyPr/>
        <a:lstStyle/>
        <a:p>
          <a:r>
            <a:rPr lang="en-US" sz="1280" b="1" i="0" baseline="0" dirty="0" smtClean="0"/>
            <a:t>Administer securities laws</a:t>
          </a:r>
          <a:endParaRPr lang="en-US" sz="1280" b="1" i="0" baseline="0" dirty="0"/>
        </a:p>
      </dgm:t>
    </dgm:pt>
    <dgm:pt modelId="{F0AF7DB8-707C-409D-9D8A-8C90A1016107}" type="parTrans" cxnId="{248AFFF2-767D-469F-90D3-DDC11DC321B3}">
      <dgm:prSet/>
      <dgm:spPr/>
      <dgm:t>
        <a:bodyPr/>
        <a:lstStyle/>
        <a:p>
          <a:endParaRPr lang="en-US"/>
        </a:p>
      </dgm:t>
    </dgm:pt>
    <dgm:pt modelId="{4F9D3F97-CE30-43CC-913F-9A93A876EECA}" type="sibTrans" cxnId="{248AFFF2-767D-469F-90D3-DDC11DC321B3}">
      <dgm:prSet/>
      <dgm:spPr/>
      <dgm:t>
        <a:bodyPr/>
        <a:lstStyle/>
        <a:p>
          <a:endParaRPr lang="en-US"/>
        </a:p>
      </dgm:t>
    </dgm:pt>
    <dgm:pt modelId="{96A98C94-12DC-4EB7-9B32-BD6F440FA136}">
      <dgm:prSet phldrT="[Text]" custT="1"/>
      <dgm:spPr/>
      <dgm:t>
        <a:bodyPr/>
        <a:lstStyle/>
        <a:p>
          <a:r>
            <a:rPr lang="en-US" sz="1280" b="1" i="0" baseline="0" dirty="0" smtClean="0"/>
            <a:t>Make Rules &amp; Guidance </a:t>
          </a:r>
          <a:endParaRPr lang="en-US" sz="1280" b="1" i="0" baseline="0" dirty="0"/>
        </a:p>
      </dgm:t>
    </dgm:pt>
    <dgm:pt modelId="{0E4D32DC-A0AD-4B81-B6E2-A44C517C7FFF}" type="parTrans" cxnId="{81E48CAB-DDA0-46BA-8F41-C5A3A8813558}">
      <dgm:prSet/>
      <dgm:spPr/>
      <dgm:t>
        <a:bodyPr/>
        <a:lstStyle/>
        <a:p>
          <a:endParaRPr lang="en-US"/>
        </a:p>
      </dgm:t>
    </dgm:pt>
    <dgm:pt modelId="{FC7C007D-EC9A-4242-8BB2-62B80C7733DE}" type="sibTrans" cxnId="{81E48CAB-DDA0-46BA-8F41-C5A3A8813558}">
      <dgm:prSet/>
      <dgm:spPr/>
      <dgm:t>
        <a:bodyPr/>
        <a:lstStyle/>
        <a:p>
          <a:endParaRPr lang="en-US"/>
        </a:p>
      </dgm:t>
    </dgm:pt>
    <dgm:pt modelId="{8DF5CEC2-0384-416F-AE49-2A4C6F91C022}">
      <dgm:prSet phldrT="[Text]" custT="1"/>
      <dgm:spPr/>
      <dgm:t>
        <a:bodyPr/>
        <a:lstStyle/>
        <a:p>
          <a:r>
            <a:rPr lang="en-US" sz="1280" b="1" i="0" baseline="0" dirty="0" smtClean="0"/>
            <a:t>Review Disclosure</a:t>
          </a:r>
          <a:endParaRPr lang="en-US" sz="1280" b="1" i="0" baseline="0" dirty="0"/>
        </a:p>
      </dgm:t>
    </dgm:pt>
    <dgm:pt modelId="{23FDF272-E729-464D-964F-7D4F055D0921}" type="parTrans" cxnId="{D1BF7779-7C9B-4783-AC9E-8880E5355274}">
      <dgm:prSet/>
      <dgm:spPr/>
      <dgm:t>
        <a:bodyPr/>
        <a:lstStyle/>
        <a:p>
          <a:endParaRPr lang="en-US"/>
        </a:p>
      </dgm:t>
    </dgm:pt>
    <dgm:pt modelId="{87D221B0-31D9-430B-AA23-861E781F008C}" type="sibTrans" cxnId="{D1BF7779-7C9B-4783-AC9E-8880E5355274}">
      <dgm:prSet/>
      <dgm:spPr/>
      <dgm:t>
        <a:bodyPr/>
        <a:lstStyle/>
        <a:p>
          <a:endParaRPr lang="en-US"/>
        </a:p>
      </dgm:t>
    </dgm:pt>
    <dgm:pt modelId="{9716E045-F516-4F38-9ED9-1FBCBA992B69}">
      <dgm:prSet phldrT="[Text]" custT="1"/>
      <dgm:spPr/>
      <dgm:t>
        <a:bodyPr/>
        <a:lstStyle/>
        <a:p>
          <a:r>
            <a:rPr lang="en-US" sz="1280" b="1" i="0" baseline="0" dirty="0" smtClean="0"/>
            <a:t>Provide exemptions</a:t>
          </a:r>
          <a:endParaRPr lang="en-US" sz="1280" b="1" i="0" baseline="0" dirty="0"/>
        </a:p>
      </dgm:t>
    </dgm:pt>
    <dgm:pt modelId="{1BF1E47A-1BD4-4B0C-909B-2497AF8F682D}" type="parTrans" cxnId="{DCF34CDC-D056-4628-9FB3-2303226F2B49}">
      <dgm:prSet/>
      <dgm:spPr/>
      <dgm:t>
        <a:bodyPr/>
        <a:lstStyle/>
        <a:p>
          <a:endParaRPr lang="en-US"/>
        </a:p>
      </dgm:t>
    </dgm:pt>
    <dgm:pt modelId="{F9D0BBF4-8B95-41A0-8837-070347C51B42}" type="sibTrans" cxnId="{DCF34CDC-D056-4628-9FB3-2303226F2B49}">
      <dgm:prSet/>
      <dgm:spPr/>
      <dgm:t>
        <a:bodyPr/>
        <a:lstStyle/>
        <a:p>
          <a:endParaRPr lang="en-US"/>
        </a:p>
      </dgm:t>
    </dgm:pt>
    <dgm:pt modelId="{A65A7D51-6096-4B7F-8CA8-7F18D5B0699E}">
      <dgm:prSet phldrT="[Text]" custT="1"/>
      <dgm:spPr/>
      <dgm:t>
        <a:bodyPr/>
        <a:lstStyle/>
        <a:p>
          <a:r>
            <a:rPr lang="en-US" sz="1280" b="1" i="0" baseline="0" dirty="0" smtClean="0"/>
            <a:t>Compliance  &amp; Enforcement</a:t>
          </a:r>
          <a:endParaRPr lang="en-US" sz="1280" b="1" i="0" baseline="0" dirty="0"/>
        </a:p>
      </dgm:t>
    </dgm:pt>
    <dgm:pt modelId="{CFB434E3-1CA7-4369-A0A0-BF08ED1D5F2F}" type="parTrans" cxnId="{BA0287FE-8205-4BA1-9CAF-77CCEB40984B}">
      <dgm:prSet/>
      <dgm:spPr/>
      <dgm:t>
        <a:bodyPr/>
        <a:lstStyle/>
        <a:p>
          <a:endParaRPr lang="en-US"/>
        </a:p>
      </dgm:t>
    </dgm:pt>
    <dgm:pt modelId="{A05DDE44-0150-446B-A532-F8D8B41171C4}" type="sibTrans" cxnId="{BA0287FE-8205-4BA1-9CAF-77CCEB40984B}">
      <dgm:prSet/>
      <dgm:spPr/>
      <dgm:t>
        <a:bodyPr/>
        <a:lstStyle/>
        <a:p>
          <a:endParaRPr lang="en-US"/>
        </a:p>
      </dgm:t>
    </dgm:pt>
    <dgm:pt modelId="{1E006733-8C83-41BF-895B-6B06E5B2D9AC}">
      <dgm:prSet phldrT="[Text]" custT="1"/>
      <dgm:spPr/>
      <dgm:t>
        <a:bodyPr/>
        <a:lstStyle/>
        <a:p>
          <a:r>
            <a:rPr lang="en-US" sz="1280" b="1" i="0" baseline="0" dirty="0" err="1" smtClean="0"/>
            <a:t>Oversees</a:t>
          </a:r>
          <a:r>
            <a:rPr lang="en-US" sz="1280" b="1" i="0" baseline="0" dirty="0" smtClean="0"/>
            <a:t> exchanges, SROs</a:t>
          </a:r>
          <a:endParaRPr lang="en-US" sz="1280" b="1" i="0" baseline="0" dirty="0"/>
        </a:p>
      </dgm:t>
    </dgm:pt>
    <dgm:pt modelId="{97CC2F4F-79B4-4234-A30E-DFBD54CBB3D8}" type="parTrans" cxnId="{24D9BDDB-0E96-46CB-A655-BABA7894C636}">
      <dgm:prSet/>
      <dgm:spPr/>
      <dgm:t>
        <a:bodyPr/>
        <a:lstStyle/>
        <a:p>
          <a:endParaRPr lang="en-US"/>
        </a:p>
      </dgm:t>
    </dgm:pt>
    <dgm:pt modelId="{BAB65EB9-42D2-4FC8-86F7-5EEF9A48391C}" type="sibTrans" cxnId="{24D9BDDB-0E96-46CB-A655-BABA7894C636}">
      <dgm:prSet/>
      <dgm:spPr/>
      <dgm:t>
        <a:bodyPr/>
        <a:lstStyle/>
        <a:p>
          <a:endParaRPr lang="en-US"/>
        </a:p>
      </dgm:t>
    </dgm:pt>
    <dgm:pt modelId="{B97E40AA-C272-477C-AF9C-6F392B0273B5}">
      <dgm:prSet phldrT="[Text]" custT="1"/>
      <dgm:spPr/>
      <dgm:t>
        <a:bodyPr/>
        <a:lstStyle/>
        <a:p>
          <a:r>
            <a:rPr lang="en-US" sz="1280" b="1" i="0" baseline="0" dirty="0" smtClean="0"/>
            <a:t>Register &amp; oversee dealers &amp; advisers</a:t>
          </a:r>
          <a:endParaRPr lang="en-US" sz="1280" b="1" i="0" baseline="0" dirty="0"/>
        </a:p>
      </dgm:t>
    </dgm:pt>
    <dgm:pt modelId="{EFF71C4E-1406-45B3-9148-E922BFE19862}" type="parTrans" cxnId="{CEBC0142-E803-40BB-A9C4-91E993852847}">
      <dgm:prSet/>
      <dgm:spPr/>
      <dgm:t>
        <a:bodyPr/>
        <a:lstStyle/>
        <a:p>
          <a:endParaRPr lang="en-US"/>
        </a:p>
      </dgm:t>
    </dgm:pt>
    <dgm:pt modelId="{1A8639FA-6767-4354-A491-8CCB767044FF}" type="sibTrans" cxnId="{CEBC0142-E803-40BB-A9C4-91E993852847}">
      <dgm:prSet/>
      <dgm:spPr/>
      <dgm:t>
        <a:bodyPr/>
        <a:lstStyle/>
        <a:p>
          <a:endParaRPr lang="en-US"/>
        </a:p>
      </dgm:t>
    </dgm:pt>
    <dgm:pt modelId="{19524550-09C4-4D96-A14E-165C7C860CA2}">
      <dgm:prSet phldrT="[Text]"/>
      <dgm:spPr/>
      <dgm:t>
        <a:bodyPr/>
        <a:lstStyle/>
        <a:p>
          <a:endParaRPr lang="en-US" dirty="0"/>
        </a:p>
      </dgm:t>
    </dgm:pt>
    <dgm:pt modelId="{492C1BCE-25B3-4949-81C7-0EE22B7B92D0}" type="sibTrans" cxnId="{24AF5378-51DF-40EE-A9BA-61C38095AB85}">
      <dgm:prSet/>
      <dgm:spPr/>
      <dgm:t>
        <a:bodyPr/>
        <a:lstStyle/>
        <a:p>
          <a:endParaRPr lang="en-US"/>
        </a:p>
      </dgm:t>
    </dgm:pt>
    <dgm:pt modelId="{E3361B91-E974-4AD0-BBD4-22FECCB1C320}" type="parTrans" cxnId="{24AF5378-51DF-40EE-A9BA-61C38095AB85}">
      <dgm:prSet/>
      <dgm:spPr/>
      <dgm:t>
        <a:bodyPr/>
        <a:lstStyle/>
        <a:p>
          <a:endParaRPr lang="en-US"/>
        </a:p>
      </dgm:t>
    </dgm:pt>
    <dgm:pt modelId="{9E57BB0B-4728-421E-AFC3-AE5BCEA1668F}" type="pres">
      <dgm:prSet presAssocID="{AC6E2AFE-3EDB-4FD5-AF27-986E1E9C85B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234ACC3-9AF4-4C16-82DB-089043C20DC7}" type="pres">
      <dgm:prSet presAssocID="{28763F14-D454-4C0F-A1EE-16E05A469570}" presName="Parent" presStyleLbl="node0" presStyleIdx="0" presStyleCnt="1" custScaleX="99906" custScaleY="103458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4DABE8BA-EE48-4181-806F-483BE44BDBBF}" type="pres">
      <dgm:prSet presAssocID="{96A98C94-12DC-4EB7-9B32-BD6F440FA136}" presName="Accent1" presStyleCnt="0"/>
      <dgm:spPr/>
    </dgm:pt>
    <dgm:pt modelId="{F0B27400-C771-4F09-ADF4-38A631292D0D}" type="pres">
      <dgm:prSet presAssocID="{96A98C94-12DC-4EB7-9B32-BD6F440FA136}" presName="Accent" presStyleLbl="bgShp" presStyleIdx="0" presStyleCnt="6"/>
      <dgm:spPr/>
    </dgm:pt>
    <dgm:pt modelId="{64FF90BB-C462-4EAF-8D66-DEBABA54A26B}" type="pres">
      <dgm:prSet presAssocID="{96A98C94-12DC-4EB7-9B32-BD6F440FA136}" presName="Child1" presStyleLbl="node1" presStyleIdx="0" presStyleCnt="6" custScaleX="1233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DBAA32-FCE4-436C-95D6-12EBE60BF62C}" type="pres">
      <dgm:prSet presAssocID="{8DF5CEC2-0384-416F-AE49-2A4C6F91C022}" presName="Accent2" presStyleCnt="0"/>
      <dgm:spPr/>
    </dgm:pt>
    <dgm:pt modelId="{F72729C2-F054-4BE6-B4AC-B4AE22459599}" type="pres">
      <dgm:prSet presAssocID="{8DF5CEC2-0384-416F-AE49-2A4C6F91C022}" presName="Accent" presStyleLbl="bgShp" presStyleIdx="1" presStyleCnt="6"/>
      <dgm:spPr/>
    </dgm:pt>
    <dgm:pt modelId="{8A5AE202-9A43-48E4-8C59-6D805F945B3D}" type="pres">
      <dgm:prSet presAssocID="{8DF5CEC2-0384-416F-AE49-2A4C6F91C022}" presName="Child2" presStyleLbl="node1" presStyleIdx="1" presStyleCnt="6" custScaleX="105414" custScaleY="141202" custLinFactNeighborX="778" custLinFactNeighborY="8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D10A9C-61B2-4829-A601-15F120CCBDE6}" type="pres">
      <dgm:prSet presAssocID="{9716E045-F516-4F38-9ED9-1FBCBA992B69}" presName="Accent3" presStyleCnt="0"/>
      <dgm:spPr/>
    </dgm:pt>
    <dgm:pt modelId="{E6E910A3-D518-40F2-86F3-3208EF93A4FE}" type="pres">
      <dgm:prSet presAssocID="{9716E045-F516-4F38-9ED9-1FBCBA992B69}" presName="Accent" presStyleLbl="bgShp" presStyleIdx="2" presStyleCnt="6"/>
      <dgm:spPr/>
    </dgm:pt>
    <dgm:pt modelId="{364BA8EA-B2C6-4A86-8932-7114FE8D8491}" type="pres">
      <dgm:prSet presAssocID="{9716E045-F516-4F38-9ED9-1FBCBA992B69}" presName="Child3" presStyleLbl="node1" presStyleIdx="2" presStyleCnt="6" custLinFactNeighborX="3485" custLinFactNeighborY="17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A386D4-C8B0-4A7A-9421-DF187C273D9E}" type="pres">
      <dgm:prSet presAssocID="{A65A7D51-6096-4B7F-8CA8-7F18D5B0699E}" presName="Accent4" presStyleCnt="0"/>
      <dgm:spPr/>
    </dgm:pt>
    <dgm:pt modelId="{ABF2BB0E-E9DE-447F-8E05-4170CCB31DB3}" type="pres">
      <dgm:prSet presAssocID="{A65A7D51-6096-4B7F-8CA8-7F18D5B0699E}" presName="Accent" presStyleLbl="bgShp" presStyleIdx="3" presStyleCnt="6"/>
      <dgm:spPr/>
    </dgm:pt>
    <dgm:pt modelId="{17B2302E-B59D-4B1E-954D-3AACD3527C59}" type="pres">
      <dgm:prSet presAssocID="{A65A7D51-6096-4B7F-8CA8-7F18D5B0699E}" presName="Child4" presStyleLbl="node1" presStyleIdx="3" presStyleCnt="6" custScaleX="1487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CDC1A0-9A46-4647-B385-C4FBEE903839}" type="pres">
      <dgm:prSet presAssocID="{1E006733-8C83-41BF-895B-6B06E5B2D9AC}" presName="Accent5" presStyleCnt="0"/>
      <dgm:spPr/>
    </dgm:pt>
    <dgm:pt modelId="{73AAEE9F-83C0-4A53-95AB-AC1A7F3FBAA7}" type="pres">
      <dgm:prSet presAssocID="{1E006733-8C83-41BF-895B-6B06E5B2D9AC}" presName="Accent" presStyleLbl="bgShp" presStyleIdx="4" presStyleCnt="6"/>
      <dgm:spPr/>
    </dgm:pt>
    <dgm:pt modelId="{447D7B15-97EC-4224-A8CF-BD26AEB37D39}" type="pres">
      <dgm:prSet presAssocID="{1E006733-8C83-41BF-895B-6B06E5B2D9AC}" presName="Child5" presStyleLbl="node1" presStyleIdx="4" presStyleCnt="6" custLinFactNeighborX="-3197" custLinFactNeighborY="-108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2C4F19-056B-4D51-96D3-1C4ABFA57352}" type="pres">
      <dgm:prSet presAssocID="{B97E40AA-C272-477C-AF9C-6F392B0273B5}" presName="Accent6" presStyleCnt="0"/>
      <dgm:spPr/>
    </dgm:pt>
    <dgm:pt modelId="{3A39E3C3-4B0B-44ED-BA35-60F4DCCB76F0}" type="pres">
      <dgm:prSet presAssocID="{B97E40AA-C272-477C-AF9C-6F392B0273B5}" presName="Accent" presStyleLbl="bgShp" presStyleIdx="5" presStyleCnt="6"/>
      <dgm:spPr/>
    </dgm:pt>
    <dgm:pt modelId="{D193BF66-5378-4ED6-BEFE-2BD82E759F28}" type="pres">
      <dgm:prSet presAssocID="{B97E40AA-C272-477C-AF9C-6F392B0273B5}" presName="Child6" presStyleLbl="node1" presStyleIdx="5" presStyleCnt="6" custScaleY="134179" custLinFactNeighborX="2717" custLinFactNeighborY="-93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33392E-5C45-4578-9DEB-A39FC3737FA4}" type="presOf" srcId="{9716E045-F516-4F38-9ED9-1FBCBA992B69}" destId="{364BA8EA-B2C6-4A86-8932-7114FE8D8491}" srcOrd="0" destOrd="0" presId="urn:microsoft.com/office/officeart/2011/layout/HexagonRadial"/>
    <dgm:cxn modelId="{D1BF7779-7C9B-4783-AC9E-8880E5355274}" srcId="{28763F14-D454-4C0F-A1EE-16E05A469570}" destId="{8DF5CEC2-0384-416F-AE49-2A4C6F91C022}" srcOrd="1" destOrd="0" parTransId="{23FDF272-E729-464D-964F-7D4F055D0921}" sibTransId="{87D221B0-31D9-430B-AA23-861E781F008C}"/>
    <dgm:cxn modelId="{BA0287FE-8205-4BA1-9CAF-77CCEB40984B}" srcId="{28763F14-D454-4C0F-A1EE-16E05A469570}" destId="{A65A7D51-6096-4B7F-8CA8-7F18D5B0699E}" srcOrd="3" destOrd="0" parTransId="{CFB434E3-1CA7-4369-A0A0-BF08ED1D5F2F}" sibTransId="{A05DDE44-0150-446B-A532-F8D8B41171C4}"/>
    <dgm:cxn modelId="{9EDB11DA-3E3A-4C79-8673-B66E187F0659}" type="presOf" srcId="{8DF5CEC2-0384-416F-AE49-2A4C6F91C022}" destId="{8A5AE202-9A43-48E4-8C59-6D805F945B3D}" srcOrd="0" destOrd="0" presId="urn:microsoft.com/office/officeart/2011/layout/HexagonRadial"/>
    <dgm:cxn modelId="{DCF34CDC-D056-4628-9FB3-2303226F2B49}" srcId="{28763F14-D454-4C0F-A1EE-16E05A469570}" destId="{9716E045-F516-4F38-9ED9-1FBCBA992B69}" srcOrd="2" destOrd="0" parTransId="{1BF1E47A-1BD4-4B0C-909B-2497AF8F682D}" sibTransId="{F9D0BBF4-8B95-41A0-8837-070347C51B42}"/>
    <dgm:cxn modelId="{24AF5378-51DF-40EE-A9BA-61C38095AB85}" srcId="{AC6E2AFE-3EDB-4FD5-AF27-986E1E9C85B1}" destId="{19524550-09C4-4D96-A14E-165C7C860CA2}" srcOrd="1" destOrd="0" parTransId="{E3361B91-E974-4AD0-BBD4-22FECCB1C320}" sibTransId="{492C1BCE-25B3-4949-81C7-0EE22B7B92D0}"/>
    <dgm:cxn modelId="{3E4A7215-7BE9-49F5-B7DE-2B4AB63D659E}" type="presOf" srcId="{A65A7D51-6096-4B7F-8CA8-7F18D5B0699E}" destId="{17B2302E-B59D-4B1E-954D-3AACD3527C59}" srcOrd="0" destOrd="0" presId="urn:microsoft.com/office/officeart/2011/layout/HexagonRadial"/>
    <dgm:cxn modelId="{9CFAFE31-2B63-4D76-968B-E94BFE04F63A}" type="presOf" srcId="{AC6E2AFE-3EDB-4FD5-AF27-986E1E9C85B1}" destId="{9E57BB0B-4728-421E-AFC3-AE5BCEA1668F}" srcOrd="0" destOrd="0" presId="urn:microsoft.com/office/officeart/2011/layout/HexagonRadial"/>
    <dgm:cxn modelId="{471374EB-AE05-4101-9EDB-2B7B5574ED94}" type="presOf" srcId="{28763F14-D454-4C0F-A1EE-16E05A469570}" destId="{0234ACC3-9AF4-4C16-82DB-089043C20DC7}" srcOrd="0" destOrd="0" presId="urn:microsoft.com/office/officeart/2011/layout/HexagonRadial"/>
    <dgm:cxn modelId="{CEBC0142-E803-40BB-A9C4-91E993852847}" srcId="{28763F14-D454-4C0F-A1EE-16E05A469570}" destId="{B97E40AA-C272-477C-AF9C-6F392B0273B5}" srcOrd="5" destOrd="0" parTransId="{EFF71C4E-1406-45B3-9148-E922BFE19862}" sibTransId="{1A8639FA-6767-4354-A491-8CCB767044FF}"/>
    <dgm:cxn modelId="{81E48CAB-DDA0-46BA-8F41-C5A3A8813558}" srcId="{28763F14-D454-4C0F-A1EE-16E05A469570}" destId="{96A98C94-12DC-4EB7-9B32-BD6F440FA136}" srcOrd="0" destOrd="0" parTransId="{0E4D32DC-A0AD-4B81-B6E2-A44C517C7FFF}" sibTransId="{FC7C007D-EC9A-4242-8BB2-62B80C7733DE}"/>
    <dgm:cxn modelId="{CEE506AC-40BA-4633-B44D-4A7559E2FA3F}" type="presOf" srcId="{1E006733-8C83-41BF-895B-6B06E5B2D9AC}" destId="{447D7B15-97EC-4224-A8CF-BD26AEB37D39}" srcOrd="0" destOrd="0" presId="urn:microsoft.com/office/officeart/2011/layout/HexagonRadial"/>
    <dgm:cxn modelId="{24D9BDDB-0E96-46CB-A655-BABA7894C636}" srcId="{28763F14-D454-4C0F-A1EE-16E05A469570}" destId="{1E006733-8C83-41BF-895B-6B06E5B2D9AC}" srcOrd="4" destOrd="0" parTransId="{97CC2F4F-79B4-4234-A30E-DFBD54CBB3D8}" sibTransId="{BAB65EB9-42D2-4FC8-86F7-5EEF9A48391C}"/>
    <dgm:cxn modelId="{248AFFF2-767D-469F-90D3-DDC11DC321B3}" srcId="{AC6E2AFE-3EDB-4FD5-AF27-986E1E9C85B1}" destId="{28763F14-D454-4C0F-A1EE-16E05A469570}" srcOrd="0" destOrd="0" parTransId="{F0AF7DB8-707C-409D-9D8A-8C90A1016107}" sibTransId="{4F9D3F97-CE30-43CC-913F-9A93A876EECA}"/>
    <dgm:cxn modelId="{AFA3B927-78AE-4FAF-B819-57BEB3F8B1EA}" type="presOf" srcId="{96A98C94-12DC-4EB7-9B32-BD6F440FA136}" destId="{64FF90BB-C462-4EAF-8D66-DEBABA54A26B}" srcOrd="0" destOrd="0" presId="urn:microsoft.com/office/officeart/2011/layout/HexagonRadial"/>
    <dgm:cxn modelId="{D2D0DD7F-33BD-468D-B9DC-A221438F48E7}" type="presOf" srcId="{B97E40AA-C272-477C-AF9C-6F392B0273B5}" destId="{D193BF66-5378-4ED6-BEFE-2BD82E759F28}" srcOrd="0" destOrd="0" presId="urn:microsoft.com/office/officeart/2011/layout/HexagonRadial"/>
    <dgm:cxn modelId="{70A72EDF-E101-498C-97EF-BCB0FD3FA763}" type="presParOf" srcId="{9E57BB0B-4728-421E-AFC3-AE5BCEA1668F}" destId="{0234ACC3-9AF4-4C16-82DB-089043C20DC7}" srcOrd="0" destOrd="0" presId="urn:microsoft.com/office/officeart/2011/layout/HexagonRadial"/>
    <dgm:cxn modelId="{A8B48FD7-7020-478A-952A-02E9CF13E81A}" type="presParOf" srcId="{9E57BB0B-4728-421E-AFC3-AE5BCEA1668F}" destId="{4DABE8BA-EE48-4181-806F-483BE44BDBBF}" srcOrd="1" destOrd="0" presId="urn:microsoft.com/office/officeart/2011/layout/HexagonRadial"/>
    <dgm:cxn modelId="{D7C4BA48-D599-442D-B681-CEB6A25579B1}" type="presParOf" srcId="{4DABE8BA-EE48-4181-806F-483BE44BDBBF}" destId="{F0B27400-C771-4F09-ADF4-38A631292D0D}" srcOrd="0" destOrd="0" presId="urn:microsoft.com/office/officeart/2011/layout/HexagonRadial"/>
    <dgm:cxn modelId="{92C2CCA2-2CC0-40BF-8F70-871D9D1FD447}" type="presParOf" srcId="{9E57BB0B-4728-421E-AFC3-AE5BCEA1668F}" destId="{64FF90BB-C462-4EAF-8D66-DEBABA54A26B}" srcOrd="2" destOrd="0" presId="urn:microsoft.com/office/officeart/2011/layout/HexagonRadial"/>
    <dgm:cxn modelId="{A813794D-141A-4392-922F-DDB7FE241FFA}" type="presParOf" srcId="{9E57BB0B-4728-421E-AFC3-AE5BCEA1668F}" destId="{80DBAA32-FCE4-436C-95D6-12EBE60BF62C}" srcOrd="3" destOrd="0" presId="urn:microsoft.com/office/officeart/2011/layout/HexagonRadial"/>
    <dgm:cxn modelId="{1216D2A9-E42B-444B-996D-4E38C3EB4FD8}" type="presParOf" srcId="{80DBAA32-FCE4-436C-95D6-12EBE60BF62C}" destId="{F72729C2-F054-4BE6-B4AC-B4AE22459599}" srcOrd="0" destOrd="0" presId="urn:microsoft.com/office/officeart/2011/layout/HexagonRadial"/>
    <dgm:cxn modelId="{1FB81AD7-9DA9-4B75-B829-CC90D4517967}" type="presParOf" srcId="{9E57BB0B-4728-421E-AFC3-AE5BCEA1668F}" destId="{8A5AE202-9A43-48E4-8C59-6D805F945B3D}" srcOrd="4" destOrd="0" presId="urn:microsoft.com/office/officeart/2011/layout/HexagonRadial"/>
    <dgm:cxn modelId="{F9408F36-F83D-4CE4-B66E-7AA598501C87}" type="presParOf" srcId="{9E57BB0B-4728-421E-AFC3-AE5BCEA1668F}" destId="{B0D10A9C-61B2-4829-A601-15F120CCBDE6}" srcOrd="5" destOrd="0" presId="urn:microsoft.com/office/officeart/2011/layout/HexagonRadial"/>
    <dgm:cxn modelId="{27CCD7BB-9D77-435E-AD33-65829AEFBE02}" type="presParOf" srcId="{B0D10A9C-61B2-4829-A601-15F120CCBDE6}" destId="{E6E910A3-D518-40F2-86F3-3208EF93A4FE}" srcOrd="0" destOrd="0" presId="urn:microsoft.com/office/officeart/2011/layout/HexagonRadial"/>
    <dgm:cxn modelId="{0D32DCDA-7DF7-4AA0-876A-99BF7F3A1566}" type="presParOf" srcId="{9E57BB0B-4728-421E-AFC3-AE5BCEA1668F}" destId="{364BA8EA-B2C6-4A86-8932-7114FE8D8491}" srcOrd="6" destOrd="0" presId="urn:microsoft.com/office/officeart/2011/layout/HexagonRadial"/>
    <dgm:cxn modelId="{2A74A0D4-FA48-4CE6-886E-3FD47260220B}" type="presParOf" srcId="{9E57BB0B-4728-421E-AFC3-AE5BCEA1668F}" destId="{F6A386D4-C8B0-4A7A-9421-DF187C273D9E}" srcOrd="7" destOrd="0" presId="urn:microsoft.com/office/officeart/2011/layout/HexagonRadial"/>
    <dgm:cxn modelId="{E38D7C2F-28EA-435D-95E6-AFF634F232CE}" type="presParOf" srcId="{F6A386D4-C8B0-4A7A-9421-DF187C273D9E}" destId="{ABF2BB0E-E9DE-447F-8E05-4170CCB31DB3}" srcOrd="0" destOrd="0" presId="urn:microsoft.com/office/officeart/2011/layout/HexagonRadial"/>
    <dgm:cxn modelId="{B875D866-FEE9-4871-B688-3DEBD662A311}" type="presParOf" srcId="{9E57BB0B-4728-421E-AFC3-AE5BCEA1668F}" destId="{17B2302E-B59D-4B1E-954D-3AACD3527C59}" srcOrd="8" destOrd="0" presId="urn:microsoft.com/office/officeart/2011/layout/HexagonRadial"/>
    <dgm:cxn modelId="{BEDF2542-6D40-4806-AD6F-B1F4A84DF16B}" type="presParOf" srcId="{9E57BB0B-4728-421E-AFC3-AE5BCEA1668F}" destId="{EACDC1A0-9A46-4647-B385-C4FBEE903839}" srcOrd="9" destOrd="0" presId="urn:microsoft.com/office/officeart/2011/layout/HexagonRadial"/>
    <dgm:cxn modelId="{858F1AB7-C283-4723-8ED5-67047CA59F51}" type="presParOf" srcId="{EACDC1A0-9A46-4647-B385-C4FBEE903839}" destId="{73AAEE9F-83C0-4A53-95AB-AC1A7F3FBAA7}" srcOrd="0" destOrd="0" presId="urn:microsoft.com/office/officeart/2011/layout/HexagonRadial"/>
    <dgm:cxn modelId="{99986A6E-9D29-4373-92C4-8EAE3B951044}" type="presParOf" srcId="{9E57BB0B-4728-421E-AFC3-AE5BCEA1668F}" destId="{447D7B15-97EC-4224-A8CF-BD26AEB37D39}" srcOrd="10" destOrd="0" presId="urn:microsoft.com/office/officeart/2011/layout/HexagonRadial"/>
    <dgm:cxn modelId="{37C73AA6-D7A1-4261-B6CA-612C05B15E26}" type="presParOf" srcId="{9E57BB0B-4728-421E-AFC3-AE5BCEA1668F}" destId="{462C4F19-056B-4D51-96D3-1C4ABFA57352}" srcOrd="11" destOrd="0" presId="urn:microsoft.com/office/officeart/2011/layout/HexagonRadial"/>
    <dgm:cxn modelId="{FD50DE36-A2B6-45AD-BD95-A4C1CFC543FC}" type="presParOf" srcId="{462C4F19-056B-4D51-96D3-1C4ABFA57352}" destId="{3A39E3C3-4B0B-44ED-BA35-60F4DCCB76F0}" srcOrd="0" destOrd="0" presId="urn:microsoft.com/office/officeart/2011/layout/HexagonRadial"/>
    <dgm:cxn modelId="{8FD3251F-F1B7-43C6-A3A8-FE13F924A78D}" type="presParOf" srcId="{9E57BB0B-4728-421E-AFC3-AE5BCEA1668F}" destId="{D193BF66-5378-4ED6-BEFE-2BD82E759F28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4ACC3-9AF4-4C16-82DB-089043C20DC7}">
      <dsp:nvSpPr>
        <dsp:cNvPr id="0" name=""/>
        <dsp:cNvSpPr/>
      </dsp:nvSpPr>
      <dsp:spPr>
        <a:xfrm>
          <a:off x="2442603" y="1213453"/>
          <a:ext cx="1570763" cy="140708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6896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80" b="1" i="0" kern="1200" baseline="0" dirty="0" smtClean="0"/>
            <a:t>Administer securities laws</a:t>
          </a:r>
          <a:endParaRPr lang="en-US" sz="1280" b="1" i="0" kern="1200" baseline="0" dirty="0"/>
        </a:p>
      </dsp:txBody>
      <dsp:txXfrm>
        <a:off x="2709053" y="1452138"/>
        <a:ext cx="1037863" cy="929712"/>
      </dsp:txXfrm>
    </dsp:sp>
    <dsp:sp modelId="{F72729C2-F054-4BE6-B4AC-B4AE22459599}">
      <dsp:nvSpPr>
        <dsp:cNvPr id="0" name=""/>
        <dsp:cNvSpPr/>
      </dsp:nvSpPr>
      <dsp:spPr>
        <a:xfrm>
          <a:off x="3426389" y="586275"/>
          <a:ext cx="593201" cy="51112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FF90BB-C462-4EAF-8D66-DEBABA54A26B}">
      <dsp:nvSpPr>
        <dsp:cNvPr id="0" name=""/>
        <dsp:cNvSpPr/>
      </dsp:nvSpPr>
      <dsp:spPr>
        <a:xfrm>
          <a:off x="2436458" y="0"/>
          <a:ext cx="1588904" cy="111465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6896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80" b="1" i="0" kern="1200" baseline="0" dirty="0" smtClean="0"/>
            <a:t>Make Rules &amp; Guidance </a:t>
          </a:r>
          <a:endParaRPr lang="en-US" sz="1280" b="1" i="0" kern="1200" baseline="0" dirty="0"/>
        </a:p>
      </dsp:txBody>
      <dsp:txXfrm>
        <a:off x="2675019" y="167356"/>
        <a:ext cx="1111782" cy="779940"/>
      </dsp:txXfrm>
    </dsp:sp>
    <dsp:sp modelId="{E6E910A3-D518-40F2-86F3-3208EF93A4FE}">
      <dsp:nvSpPr>
        <dsp:cNvPr id="0" name=""/>
        <dsp:cNvSpPr/>
      </dsp:nvSpPr>
      <dsp:spPr>
        <a:xfrm>
          <a:off x="4118702" y="1541801"/>
          <a:ext cx="593201" cy="51112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5AE202-9A43-48E4-8C59-6D805F945B3D}">
      <dsp:nvSpPr>
        <dsp:cNvPr id="0" name=""/>
        <dsp:cNvSpPr/>
      </dsp:nvSpPr>
      <dsp:spPr>
        <a:xfrm>
          <a:off x="3743486" y="465698"/>
          <a:ext cx="1358196" cy="157391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6896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80" b="1" i="0" kern="1200" baseline="0" dirty="0" smtClean="0"/>
            <a:t>Review Disclosure</a:t>
          </a:r>
          <a:endParaRPr lang="en-US" sz="1280" b="1" i="0" kern="1200" baseline="0" dirty="0"/>
        </a:p>
      </dsp:txBody>
      <dsp:txXfrm>
        <a:off x="3994096" y="756111"/>
        <a:ext cx="856976" cy="993085"/>
      </dsp:txXfrm>
    </dsp:sp>
    <dsp:sp modelId="{ABF2BB0E-E9DE-447F-8E05-4170CCB31DB3}">
      <dsp:nvSpPr>
        <dsp:cNvPr id="0" name=""/>
        <dsp:cNvSpPr/>
      </dsp:nvSpPr>
      <dsp:spPr>
        <a:xfrm>
          <a:off x="3637777" y="2620410"/>
          <a:ext cx="593201" cy="51112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4BA8EA-B2C6-4A86-8932-7114FE8D8491}">
      <dsp:nvSpPr>
        <dsp:cNvPr id="0" name=""/>
        <dsp:cNvSpPr/>
      </dsp:nvSpPr>
      <dsp:spPr>
        <a:xfrm>
          <a:off x="3813242" y="2052952"/>
          <a:ext cx="1288440" cy="111465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6896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80" b="1" i="0" kern="1200" baseline="0" dirty="0" smtClean="0"/>
            <a:t>Provide exemptions</a:t>
          </a:r>
          <a:endParaRPr lang="en-US" sz="1280" b="1" i="0" kern="1200" baseline="0" dirty="0"/>
        </a:p>
      </dsp:txBody>
      <dsp:txXfrm>
        <a:off x="4026764" y="2237674"/>
        <a:ext cx="861396" cy="745208"/>
      </dsp:txXfrm>
    </dsp:sp>
    <dsp:sp modelId="{73AAEE9F-83C0-4A53-95AB-AC1A7F3FBAA7}">
      <dsp:nvSpPr>
        <dsp:cNvPr id="0" name=""/>
        <dsp:cNvSpPr/>
      </dsp:nvSpPr>
      <dsp:spPr>
        <a:xfrm>
          <a:off x="2444790" y="2732374"/>
          <a:ext cx="593201" cy="51112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B2302E-B59D-4B1E-954D-3AACD3527C59}">
      <dsp:nvSpPr>
        <dsp:cNvPr id="0" name=""/>
        <dsp:cNvSpPr/>
      </dsp:nvSpPr>
      <dsp:spPr>
        <a:xfrm>
          <a:off x="2272762" y="2719720"/>
          <a:ext cx="1916297" cy="111465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6896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80" b="1" i="0" kern="1200" baseline="0" dirty="0" smtClean="0"/>
            <a:t>Compliance  &amp; Enforcement</a:t>
          </a:r>
          <a:endParaRPr lang="en-US" sz="1280" b="1" i="0" kern="1200" baseline="0" dirty="0"/>
        </a:p>
      </dsp:txBody>
      <dsp:txXfrm>
        <a:off x="2538605" y="2874353"/>
        <a:ext cx="1384611" cy="805386"/>
      </dsp:txXfrm>
    </dsp:sp>
    <dsp:sp modelId="{3A39E3C3-4B0B-44ED-BA35-60F4DCCB76F0}">
      <dsp:nvSpPr>
        <dsp:cNvPr id="0" name=""/>
        <dsp:cNvSpPr/>
      </dsp:nvSpPr>
      <dsp:spPr>
        <a:xfrm>
          <a:off x="1741140" y="1777231"/>
          <a:ext cx="593201" cy="51112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7D7B15-97EC-4224-A8CF-BD26AEB37D39}">
      <dsp:nvSpPr>
        <dsp:cNvPr id="0" name=""/>
        <dsp:cNvSpPr/>
      </dsp:nvSpPr>
      <dsp:spPr>
        <a:xfrm>
          <a:off x="1358364" y="1913496"/>
          <a:ext cx="1288440" cy="111465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6896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80" b="1" i="0" kern="1200" baseline="0" dirty="0" err="1" smtClean="0"/>
            <a:t>Oversees</a:t>
          </a:r>
          <a:r>
            <a:rPr lang="en-US" sz="1280" b="1" i="0" kern="1200" baseline="0" dirty="0" smtClean="0"/>
            <a:t> exchanges, SROs</a:t>
          </a:r>
          <a:endParaRPr lang="en-US" sz="1280" b="1" i="0" kern="1200" baseline="0" dirty="0"/>
        </a:p>
      </dsp:txBody>
      <dsp:txXfrm>
        <a:off x="1571886" y="2098218"/>
        <a:ext cx="861396" cy="745208"/>
      </dsp:txXfrm>
    </dsp:sp>
    <dsp:sp modelId="{D193BF66-5378-4ED6-BEFE-2BD82E759F28}">
      <dsp:nvSpPr>
        <dsp:cNvPr id="0" name=""/>
        <dsp:cNvSpPr/>
      </dsp:nvSpPr>
      <dsp:spPr>
        <a:xfrm>
          <a:off x="1434562" y="389499"/>
          <a:ext cx="1288440" cy="149562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6896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80" b="1" i="0" kern="1200" baseline="0" dirty="0" smtClean="0"/>
            <a:t>Register &amp; oversee dealers &amp; advisers</a:t>
          </a:r>
          <a:endParaRPr lang="en-US" sz="1280" b="1" i="0" kern="1200" baseline="0" dirty="0"/>
        </a:p>
      </dsp:txBody>
      <dsp:txXfrm>
        <a:off x="1672301" y="665467"/>
        <a:ext cx="812962" cy="943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616"/>
          </a:xfrm>
          <a:prstGeom prst="rect">
            <a:avLst/>
          </a:prstGeom>
        </p:spPr>
        <p:txBody>
          <a:bodyPr vert="horz" lIns="92784" tIns="46392" rIns="92784" bIns="4639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616"/>
          </a:xfrm>
          <a:prstGeom prst="rect">
            <a:avLst/>
          </a:prstGeom>
        </p:spPr>
        <p:txBody>
          <a:bodyPr vert="horz" lIns="92784" tIns="46392" rIns="92784" bIns="46392" rtlCol="0"/>
          <a:lstStyle>
            <a:lvl1pPr algn="r">
              <a:defRPr sz="1200"/>
            </a:lvl1pPr>
          </a:lstStyle>
          <a:p>
            <a:fld id="{6D8AFE75-909E-4AC7-98A0-3B5E9056E342}" type="datetimeFigureOut">
              <a:rPr lang="en-US" smtClean="0"/>
              <a:pPr/>
              <a:t>10/26/2020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1885"/>
            <a:ext cx="3043343" cy="465616"/>
          </a:xfrm>
          <a:prstGeom prst="rect">
            <a:avLst/>
          </a:prstGeom>
        </p:spPr>
        <p:txBody>
          <a:bodyPr vert="horz" lIns="92784" tIns="46392" rIns="92784" bIns="4639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1885"/>
            <a:ext cx="3043343" cy="465616"/>
          </a:xfrm>
          <a:prstGeom prst="rect">
            <a:avLst/>
          </a:prstGeom>
        </p:spPr>
        <p:txBody>
          <a:bodyPr vert="horz" lIns="92784" tIns="46392" rIns="92784" bIns="46392" rtlCol="0" anchor="b"/>
          <a:lstStyle>
            <a:lvl1pPr algn="r">
              <a:defRPr sz="1200"/>
            </a:lvl1pPr>
          </a:lstStyle>
          <a:p>
            <a:fld id="{52394097-7299-4C9B-86DB-7199EDBAC5B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301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2715" cy="465455"/>
          </a:xfrm>
          <a:prstGeom prst="rect">
            <a:avLst/>
          </a:prstGeom>
        </p:spPr>
        <p:txBody>
          <a:bodyPr vert="horz" lIns="91262" tIns="45631" rIns="91262" bIns="456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813" y="0"/>
            <a:ext cx="3042715" cy="465455"/>
          </a:xfrm>
          <a:prstGeom prst="rect">
            <a:avLst/>
          </a:prstGeom>
        </p:spPr>
        <p:txBody>
          <a:bodyPr vert="horz" lIns="91262" tIns="45631" rIns="91262" bIns="45631" rtlCol="0"/>
          <a:lstStyle>
            <a:lvl1pPr algn="r">
              <a:defRPr sz="1200"/>
            </a:lvl1pPr>
          </a:lstStyle>
          <a:p>
            <a:fld id="{59905C1C-17FD-4766-B5FD-117EC970C3C9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2" tIns="45631" rIns="91262" bIns="456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82" y="4422606"/>
            <a:ext cx="5619739" cy="4189095"/>
          </a:xfrm>
          <a:prstGeom prst="rect">
            <a:avLst/>
          </a:prstGeom>
        </p:spPr>
        <p:txBody>
          <a:bodyPr vert="horz" lIns="91262" tIns="45631" rIns="91262" bIns="456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78"/>
            <a:ext cx="3042715" cy="465455"/>
          </a:xfrm>
          <a:prstGeom prst="rect">
            <a:avLst/>
          </a:prstGeom>
        </p:spPr>
        <p:txBody>
          <a:bodyPr vert="horz" lIns="91262" tIns="45631" rIns="91262" bIns="456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813" y="8842078"/>
            <a:ext cx="3042715" cy="465455"/>
          </a:xfrm>
          <a:prstGeom prst="rect">
            <a:avLst/>
          </a:prstGeom>
        </p:spPr>
        <p:txBody>
          <a:bodyPr vert="horz" lIns="91262" tIns="45631" rIns="91262" bIns="45631" rtlCol="0" anchor="b"/>
          <a:lstStyle>
            <a:lvl1pPr algn="r">
              <a:defRPr sz="1200"/>
            </a:lvl1pPr>
          </a:lstStyle>
          <a:p>
            <a:fld id="{FE47EDD9-A5A9-4DA3-9ECC-DA4B949DED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04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7EDD9-A5A9-4DA3-9ECC-DA4B949DED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7EDD9-A5A9-4DA3-9ECC-DA4B949DED8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47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7EDD9-A5A9-4DA3-9ECC-DA4B949DED8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09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7EDD9-A5A9-4DA3-9ECC-DA4B949DED8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02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7EDD9-A5A9-4DA3-9ECC-DA4B949DED8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57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7EDD9-A5A9-4DA3-9ECC-DA4B949DED8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66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7EDD9-A5A9-4DA3-9ECC-DA4B949DED8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76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7EDD9-A5A9-4DA3-9ECC-DA4B949DED8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1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7EDD9-A5A9-4DA3-9ECC-DA4B949DED8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81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7EDD9-A5A9-4DA3-9ECC-DA4B949DED8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00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7EDD9-A5A9-4DA3-9ECC-DA4B949DED8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52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7EDD9-A5A9-4DA3-9ECC-DA4B949DED8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42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1017D6-82F1-4009-BB5D-55AF297B2DED}" type="slidenum">
              <a:rPr lang="en-US"/>
              <a:pPr/>
              <a:t>7</a:t>
            </a:fld>
            <a:endParaRPr lang="en-US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836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7EDD9-A5A9-4DA3-9ECC-DA4B949DED8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82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7EDD9-A5A9-4DA3-9ECC-DA4B949DED8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16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SClogo_Blu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163" y="5172075"/>
            <a:ext cx="1716087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64055"/>
            <a:ext cx="7772400" cy="1470025"/>
          </a:xfrm>
          <a:prstGeom prst="rect">
            <a:avLst/>
          </a:prstGeom>
        </p:spPr>
        <p:txBody>
          <a:bodyPr anchor="t"/>
          <a:lstStyle>
            <a:lvl1pPr>
              <a:defRPr sz="5000" b="0" u="sng" baseline="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2428" y="5314949"/>
            <a:ext cx="6400800" cy="113089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tx1"/>
                </a:solidFill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179733" cy="752475"/>
          </a:xfrm>
          <a:prstGeom prst="rect">
            <a:avLst/>
          </a:prstGeom>
        </p:spPr>
        <p:txBody>
          <a:bodyPr/>
          <a:lstStyle>
            <a:lvl1pPr>
              <a:defRPr sz="2400" b="1" cap="none" baseline="0">
                <a:solidFill>
                  <a:srgbClr val="5781AE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400" baseline="0">
                <a:solidFill>
                  <a:schemeClr val="tx1"/>
                </a:solidFill>
                <a:latin typeface="Calibri" pitchFamily="34" charset="0"/>
              </a:defRPr>
            </a:lvl1pPr>
            <a:lvl2pPr>
              <a:buFont typeface="Wingdings" pitchFamily="2" charset="2"/>
              <a:buChar char="§"/>
              <a:defRPr sz="2000" baseline="0">
                <a:solidFill>
                  <a:schemeClr val="tx1"/>
                </a:solidFill>
                <a:latin typeface="Calibri" pitchFamily="34" charset="0"/>
              </a:defRPr>
            </a:lvl2pPr>
            <a:lvl3pPr>
              <a:buFont typeface="Wingdings" pitchFamily="2" charset="2"/>
              <a:buChar char="§"/>
              <a:defRPr sz="1800" baseline="0">
                <a:solidFill>
                  <a:schemeClr val="tx1"/>
                </a:solidFill>
                <a:latin typeface="Calibri" pitchFamily="34" charset="0"/>
              </a:defRPr>
            </a:lvl3pPr>
            <a:lvl4pPr>
              <a:buFont typeface="Wingdings" pitchFamily="2" charset="2"/>
              <a:buChar char="§"/>
              <a:defRPr sz="1800" baseline="0">
                <a:solidFill>
                  <a:schemeClr val="tx1"/>
                </a:solidFill>
                <a:latin typeface="Calibri" pitchFamily="34" charset="0"/>
              </a:defRPr>
            </a:lvl4pPr>
            <a:lvl5pPr>
              <a:buFont typeface="Wingdings" pitchFamily="2" charset="2"/>
              <a:buChar char="§"/>
              <a:defRPr sz="1800" baseline="0">
                <a:solidFill>
                  <a:schemeClr val="tx1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5F7186-22CC-4166-97F2-40EC61665E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6C6E54AF-57EF-4816-8699-DA73140A42BB}" type="datetime1">
              <a:rPr lang="en-US" smtClean="0"/>
              <a:t>10/26/2020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400"/>
            </a:lvl1pPr>
            <a:lvl2pPr>
              <a:buFont typeface="Wingdings" pitchFamily="2" charset="2"/>
              <a:buChar char="§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buFont typeface="Wingdings" pitchFamily="2" charset="2"/>
              <a:buChar char="§"/>
              <a:defRPr sz="1800"/>
            </a:lvl4pPr>
            <a:lvl5pPr>
              <a:buFont typeface="Wingdings" pitchFamily="2" charset="2"/>
              <a:buChar char="§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400"/>
            </a:lvl1pPr>
            <a:lvl2pPr>
              <a:buFont typeface="Wingdings" pitchFamily="2" charset="2"/>
              <a:buChar char="§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buFont typeface="Wingdings" pitchFamily="2" charset="2"/>
              <a:buChar char="§"/>
              <a:defRPr sz="1800"/>
            </a:lvl4pPr>
            <a:lvl5pPr>
              <a:buFont typeface="Wingdings" pitchFamily="2" charset="2"/>
              <a:buChar char="§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179733" cy="752475"/>
          </a:xfrm>
          <a:prstGeom prst="rect">
            <a:avLst/>
          </a:prstGeom>
        </p:spPr>
        <p:txBody>
          <a:bodyPr/>
          <a:lstStyle>
            <a:lvl1pPr>
              <a:defRPr sz="2400" b="1" cap="none" baseline="0">
                <a:solidFill>
                  <a:srgbClr val="5781AE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5F7186-22CC-4166-97F2-40EC61665E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32E8AACF-999B-4981-8877-1F563022CB0C}" type="datetime1">
              <a:rPr lang="en-US" smtClean="0"/>
              <a:t>10/26/2020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179733" cy="752475"/>
          </a:xfrm>
          <a:prstGeom prst="rect">
            <a:avLst/>
          </a:prstGeom>
        </p:spPr>
        <p:txBody>
          <a:bodyPr/>
          <a:lstStyle>
            <a:lvl1pPr>
              <a:defRPr sz="2400" b="1" cap="none" baseline="0">
                <a:solidFill>
                  <a:srgbClr val="5781AE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5F7186-22CC-4166-97F2-40EC61665E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B8D15D5B-84B2-4238-8805-116C9EB5C205}" type="datetime1">
              <a:rPr lang="en-US" smtClean="0"/>
              <a:t>10/26/2020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400"/>
            </a:lvl1pPr>
            <a:lvl2pPr>
              <a:buFont typeface="Wingdings" pitchFamily="2" charset="2"/>
              <a:buChar char="§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buFont typeface="Wingdings" pitchFamily="2" charset="2"/>
              <a:buChar char="§"/>
              <a:defRPr sz="1800"/>
            </a:lvl4pPr>
            <a:lvl5pPr>
              <a:buFont typeface="Wingdings" pitchFamily="2" charset="2"/>
              <a:buChar char="§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179733" cy="752475"/>
          </a:xfrm>
          <a:prstGeom prst="rect">
            <a:avLst/>
          </a:prstGeom>
        </p:spPr>
        <p:txBody>
          <a:bodyPr/>
          <a:lstStyle>
            <a:lvl1pPr>
              <a:defRPr sz="2400" b="1" cap="none" baseline="0">
                <a:solidFill>
                  <a:srgbClr val="5781AE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5F7186-22CC-4166-97F2-40EC61665E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A8262F7D-DACA-401C-936B-85E737073A92}" type="datetime1">
              <a:rPr lang="en-US" smtClean="0"/>
              <a:t>10/26/2020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5925" y="338138"/>
            <a:ext cx="8351838" cy="857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15925" y="1217613"/>
            <a:ext cx="8351838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5925" y="6434138"/>
            <a:ext cx="8351838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29" name="Title Placeholder 12"/>
          <p:cNvSpPr>
            <a:spLocks noGrp="1"/>
          </p:cNvSpPr>
          <p:nvPr>
            <p:ph type="title"/>
          </p:nvPr>
        </p:nvSpPr>
        <p:spPr bwMode="auto">
          <a:xfrm>
            <a:off x="334963" y="588963"/>
            <a:ext cx="73787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Regulate</a:t>
            </a:r>
          </a:p>
        </p:txBody>
      </p:sp>
      <p:pic>
        <p:nvPicPr>
          <p:cNvPr id="1030" name="Picture 10" descr="ASClogo_Blu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3663" y="496888"/>
            <a:ext cx="960437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638925" y="64341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C15F7186-22CC-4166-97F2-40EC61665E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406400" y="64341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mtClean="0">
                <a:solidFill>
                  <a:schemeClr val="tx1"/>
                </a:solidFill>
                <a:latin typeface="+mn-lt"/>
              </a:defRPr>
            </a:lvl1pPr>
          </a:lstStyle>
          <a:p>
            <a:fld id="{CC9E63AD-B9CE-4121-8102-32327700DD0B}" type="datetime1">
              <a:rPr lang="en-US" smtClean="0"/>
              <a:t>10/26/2020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5781AE"/>
          </a:solidFill>
          <a:latin typeface="Calibri" pitchFamily="34" charset="0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781AE"/>
          </a:solidFill>
          <a:latin typeface="Calibri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781AE"/>
          </a:solidFill>
          <a:latin typeface="Calibri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781AE"/>
          </a:solidFill>
          <a:latin typeface="Calibri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781AE"/>
          </a:solidFill>
          <a:latin typeface="Calibri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5.png"/><Relationship Id="rId5" Type="http://schemas.openxmlformats.org/officeDocument/2006/relationships/hyperlink" Target="mailto:NewEconomy@asc.ca" TargetMode="External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Data" Target="../diagrams/data1.xml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hyperlink" Target="https://www.albertasecurities.com/securities-law-and-policy" TargetMode="Externa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dirty="0" smtClean="0"/>
              <a:t/>
            </a:r>
            <a:br>
              <a:rPr lang="en-CA" sz="2800" dirty="0" smtClean="0"/>
            </a:br>
            <a:r>
              <a:rPr lang="en-CA" sz="2800" dirty="0"/>
              <a:t> </a:t>
            </a:r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 algn="ctr">
              <a:buNone/>
            </a:pPr>
            <a:endParaRPr lang="en-US" sz="3600" b="1" dirty="0" smtClean="0"/>
          </a:p>
          <a:p>
            <a:pPr algn="ctr">
              <a:buNone/>
            </a:pPr>
            <a:endParaRPr lang="en-US" sz="4000" b="1" dirty="0" smtClean="0">
              <a:solidFill>
                <a:srgbClr val="336699"/>
              </a:solidFill>
            </a:endParaRPr>
          </a:p>
          <a:p>
            <a:pPr algn="ctr">
              <a:buNone/>
            </a:pPr>
            <a:endParaRPr lang="en-US" sz="4000" b="1" dirty="0">
              <a:solidFill>
                <a:srgbClr val="336699"/>
              </a:solidFill>
            </a:endParaRPr>
          </a:p>
          <a:p>
            <a:pPr algn="ctr">
              <a:buNone/>
            </a:pPr>
            <a:endParaRPr lang="en-US" sz="4000" b="1" dirty="0">
              <a:solidFill>
                <a:srgbClr val="336699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>
                <a:solidFill>
                  <a:srgbClr val="0E2838"/>
                </a:solidFill>
              </a:rPr>
              <a:t>This video provides only general </a:t>
            </a:r>
            <a:r>
              <a:rPr lang="en-US" sz="1400" b="1" dirty="0">
                <a:solidFill>
                  <a:srgbClr val="0E2838"/>
                </a:solidFill>
              </a:rPr>
              <a:t>introductory </a:t>
            </a:r>
            <a:r>
              <a:rPr lang="en-US" sz="1400" b="1" dirty="0" smtClean="0">
                <a:solidFill>
                  <a:srgbClr val="0E2838"/>
                </a:solidFill>
              </a:rPr>
              <a:t>information. Please don’t rely on it as legal advice!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>
                <a:solidFill>
                  <a:srgbClr val="0E2838"/>
                </a:solidFill>
              </a:rPr>
              <a:t>Refer to the </a:t>
            </a:r>
            <a:r>
              <a:rPr lang="en-US" sz="1400" b="1" dirty="0">
                <a:solidFill>
                  <a:srgbClr val="0E2838"/>
                </a:solidFill>
              </a:rPr>
              <a:t>specific provisions of Alberta securities </a:t>
            </a:r>
            <a:r>
              <a:rPr lang="en-US" sz="1400" b="1" dirty="0" smtClean="0">
                <a:solidFill>
                  <a:srgbClr val="0E2838"/>
                </a:solidFill>
              </a:rPr>
              <a:t>laws and/or engage qualified legal counsel.  </a:t>
            </a:r>
            <a:endParaRPr lang="en-US" sz="1400" b="1" dirty="0">
              <a:solidFill>
                <a:srgbClr val="0E2838"/>
              </a:solidFill>
            </a:endParaRPr>
          </a:p>
          <a:p>
            <a:pPr algn="just">
              <a:buNone/>
            </a:pPr>
            <a:endParaRPr lang="en-US" dirty="0" smtClean="0"/>
          </a:p>
          <a:p>
            <a:pPr algn="just">
              <a:spcBef>
                <a:spcPts val="0"/>
              </a:spcBef>
              <a:buNone/>
            </a:pPr>
            <a:r>
              <a:rPr lang="en-US" dirty="0" smtClean="0">
                <a:solidFill>
                  <a:srgbClr val="0070C0"/>
                </a:solidFill>
              </a:rPr>
              <a:t>					</a:t>
            </a:r>
            <a:r>
              <a:rPr lang="en-US" sz="2000" dirty="0" smtClean="0">
                <a:solidFill>
                  <a:srgbClr val="0070C0"/>
                </a:solidFill>
              </a:rPr>
              <a:t>Click on the speaker </a:t>
            </a:r>
          </a:p>
          <a:p>
            <a:pPr algn="just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					to hear the audio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F7186-22CC-4166-97F2-40EC61665EE8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633538"/>
            <a:ext cx="8315325" cy="2405062"/>
          </a:xfrm>
          <a:prstGeom prst="rect">
            <a:avLst/>
          </a:prstGeom>
        </p:spPr>
      </p:pic>
      <p:pic>
        <p:nvPicPr>
          <p:cNvPr id="5" name="slide 1 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5400676"/>
            <a:ext cx="609600" cy="609600"/>
          </a:xfrm>
          <a:prstGeom prst="rect">
            <a:avLst/>
          </a:prstGeom>
        </p:spPr>
      </p:pic>
      <p:sp>
        <p:nvSpPr>
          <p:cNvPr id="10" name="Striped Right Arrow 9"/>
          <p:cNvSpPr/>
          <p:nvPr/>
        </p:nvSpPr>
        <p:spPr>
          <a:xfrm>
            <a:off x="5029200" y="5475779"/>
            <a:ext cx="978408" cy="48463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Rectangle 102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0488" tIns="44450" rIns="90488" bIns="44450"/>
          <a:lstStyle/>
          <a:p>
            <a:r>
              <a:rPr lang="en-US" dirty="0" smtClean="0"/>
              <a:t>Two Key Pillars:   Prospectus Requirement (s.110 Act</a:t>
            </a:r>
            <a:r>
              <a:rPr lang="en-US" dirty="0"/>
              <a:t>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&amp; Registration </a:t>
            </a:r>
            <a:r>
              <a:rPr lang="en-US" dirty="0"/>
              <a:t>Requirement (s.75 Act) </a:t>
            </a:r>
          </a:p>
        </p:txBody>
      </p:sp>
      <p:sp>
        <p:nvSpPr>
          <p:cNvPr id="289796" name="Rectangle 1028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001000" cy="5138738"/>
          </a:xfrm>
          <a:noFill/>
          <a:ln/>
        </p:spPr>
        <p:txBody>
          <a:bodyPr lIns="90488" tIns="44450" rIns="90488" bIns="44450"/>
          <a:lstStyle/>
          <a:p>
            <a:pPr lvl="0"/>
            <a:r>
              <a:rPr lang="en-US" b="1" dirty="0" smtClean="0">
                <a:solidFill>
                  <a:srgbClr val="0E2838"/>
                </a:solidFill>
              </a:rPr>
              <a:t>Prospectus requirement </a:t>
            </a:r>
            <a:r>
              <a:rPr lang="en-US" dirty="0" smtClean="0"/>
              <a:t>– need to file a prospectus and get a receipt for a trade in a security that would be a “distribution” </a:t>
            </a:r>
          </a:p>
          <a:p>
            <a:r>
              <a:rPr lang="en-CA" dirty="0" smtClean="0"/>
              <a:t>Prospectus = offering/disclosure document</a:t>
            </a:r>
          </a:p>
          <a:p>
            <a:pPr lvl="1"/>
            <a:r>
              <a:rPr lang="en-CA" dirty="0" smtClean="0"/>
              <a:t>Full, true &amp; plain disclosure of all material facts</a:t>
            </a:r>
          </a:p>
          <a:p>
            <a:pPr lvl="1"/>
            <a:r>
              <a:rPr lang="en-CA" dirty="0" smtClean="0"/>
              <a:t>Comply with form requirements</a:t>
            </a:r>
          </a:p>
          <a:p>
            <a:pPr lvl="1"/>
            <a:r>
              <a:rPr lang="en-CA" dirty="0" smtClean="0"/>
              <a:t>Include prescribed financial statements</a:t>
            </a:r>
          </a:p>
          <a:p>
            <a:pPr lvl="0"/>
            <a:endParaRPr lang="en-CA" b="1" dirty="0" smtClean="0">
              <a:solidFill>
                <a:srgbClr val="0E2838"/>
              </a:solidFill>
            </a:endParaRPr>
          </a:p>
          <a:p>
            <a:pPr lvl="0"/>
            <a:r>
              <a:rPr lang="en-CA" b="1" dirty="0" smtClean="0">
                <a:solidFill>
                  <a:srgbClr val="0E2838"/>
                </a:solidFill>
              </a:rPr>
              <a:t>Registration </a:t>
            </a:r>
            <a:r>
              <a:rPr lang="en-CA" b="1" dirty="0">
                <a:solidFill>
                  <a:srgbClr val="0E2838"/>
                </a:solidFill>
              </a:rPr>
              <a:t>requirement </a:t>
            </a:r>
            <a:endParaRPr lang="en-CA" b="1" dirty="0" smtClean="0">
              <a:solidFill>
                <a:srgbClr val="0E2838"/>
              </a:solidFill>
            </a:endParaRPr>
          </a:p>
          <a:p>
            <a:pPr lvl="1"/>
            <a:r>
              <a:rPr lang="en-CA" dirty="0" smtClean="0"/>
              <a:t>If in “the business” of trading or advising in securities (or holding self out as such) must be registered</a:t>
            </a:r>
            <a:endParaRPr lang="en-CA" dirty="0"/>
          </a:p>
          <a:p>
            <a:pPr lvl="1"/>
            <a:r>
              <a:rPr lang="en-CA" dirty="0"/>
              <a:t>Registration </a:t>
            </a:r>
            <a:r>
              <a:rPr lang="en-CA" dirty="0" smtClean="0"/>
              <a:t>is a licensing </a:t>
            </a:r>
            <a:r>
              <a:rPr lang="en-CA" dirty="0"/>
              <a:t>requirement + ongoing obligations </a:t>
            </a:r>
            <a:endParaRPr lang="en-CA" dirty="0" smtClean="0"/>
          </a:p>
          <a:p>
            <a:pPr lvl="1"/>
            <a:r>
              <a:rPr lang="en-CA" dirty="0" smtClean="0"/>
              <a:t>(Registration also required for investment </a:t>
            </a:r>
            <a:r>
              <a:rPr lang="en-CA" dirty="0"/>
              <a:t>fund </a:t>
            </a:r>
            <a:r>
              <a:rPr lang="en-CA" dirty="0" smtClean="0"/>
              <a:t>managers)</a:t>
            </a:r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 </a:t>
            </a:r>
          </a:p>
          <a:p>
            <a:pPr marL="609600" indent="-609600"/>
            <a:endParaRPr lang="en-US" dirty="0" smtClean="0"/>
          </a:p>
          <a:p>
            <a:pPr marL="609600" indent="-609600"/>
            <a:endParaRPr lang="en-US" dirty="0" smtClean="0"/>
          </a:p>
          <a:p>
            <a:pPr marL="609600" indent="-609600"/>
            <a:endParaRPr lang="en-US" dirty="0" smtClean="0"/>
          </a:p>
          <a:p>
            <a:pPr marL="609600" indent="-609600"/>
            <a:endParaRPr lang="en-US" dirty="0"/>
          </a:p>
          <a:p>
            <a:pPr marL="609600" indent="-609600"/>
            <a:endParaRPr lang="en-US" dirty="0" smtClean="0"/>
          </a:p>
          <a:p>
            <a:pPr marL="609600" indent="-609600"/>
            <a:endParaRPr lang="en-US" dirty="0"/>
          </a:p>
          <a:p>
            <a:pPr marL="609600" indent="-609600"/>
            <a:endParaRPr lang="en-US" dirty="0" smtClean="0"/>
          </a:p>
          <a:p>
            <a:pPr marL="609600" indent="-60960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9B50C-AC9E-49F4-8E1A-899391A87D4B}" type="slidenum">
              <a:rPr lang="en-US" altLang="en-US"/>
              <a:pPr/>
              <a:t>10</a:t>
            </a:fld>
            <a:endParaRPr lang="en-US" altLang="en-US" dirty="0"/>
          </a:p>
        </p:txBody>
      </p:sp>
      <p:pic>
        <p:nvPicPr>
          <p:cNvPr id="6" name="Picture 5" descr="two brown columns in front of ruins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17" y="2286000"/>
            <a:ext cx="2590800" cy="2416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10 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5388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64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344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Prospectus or prospectus exemption?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19200"/>
            <a:ext cx="8315325" cy="54102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Need prospectus or prospectus exemption if a “distribution”</a:t>
            </a:r>
          </a:p>
          <a:p>
            <a:pPr marL="0" lvl="1" indent="0">
              <a:spcBef>
                <a:spcPts val="0"/>
              </a:spcBef>
              <a:buNone/>
            </a:pPr>
            <a:endParaRPr lang="en-US" b="1" dirty="0"/>
          </a:p>
          <a:p>
            <a:pPr lvl="1"/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Prospectus </a:t>
            </a:r>
            <a:r>
              <a:rPr lang="en-US" dirty="0"/>
              <a:t>exemptions provide an alternative</a:t>
            </a:r>
          </a:p>
          <a:p>
            <a:r>
              <a:rPr lang="en-US" dirty="0"/>
              <a:t>Attempt to balance investor protection &amp; economic efficiency.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F7186-22CC-4166-97F2-40EC61665EE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71" y="2210140"/>
            <a:ext cx="7873330" cy="2756869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8125" y="5799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6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0488" tIns="44450" rIns="90488" bIns="44450"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Rationale for prospectus exemptions</a:t>
            </a:r>
            <a:endParaRPr lang="en-US" dirty="0"/>
          </a:p>
        </p:txBody>
      </p:sp>
      <p:sp>
        <p:nvSpPr>
          <p:cNvPr id="172036" name="Rectangle 4"/>
          <p:cNvSpPr>
            <a:spLocks noGrp="1" noChangeArrowheads="1"/>
          </p:cNvSpPr>
          <p:nvPr>
            <p:ph idx="1"/>
          </p:nvPr>
        </p:nvSpPr>
        <p:spPr>
          <a:xfrm>
            <a:off x="533400" y="1209675"/>
            <a:ext cx="8001000" cy="5224463"/>
          </a:xfrm>
          <a:noFill/>
          <a:ln/>
        </p:spPr>
        <p:txBody>
          <a:bodyPr lIns="90488" tIns="44450" rIns="90488" bIns="44450"/>
          <a:lstStyle/>
          <a:p>
            <a:r>
              <a:rPr lang="en-US" b="1" dirty="0" smtClean="0">
                <a:solidFill>
                  <a:srgbClr val="0E2838"/>
                </a:solidFill>
              </a:rPr>
              <a:t>Theory</a:t>
            </a:r>
            <a:r>
              <a:rPr lang="en-US" dirty="0" smtClean="0"/>
              <a:t>:  Don’t need prospectus if investors</a:t>
            </a:r>
          </a:p>
          <a:p>
            <a:pPr lvl="2"/>
            <a:r>
              <a:rPr lang="en-US" dirty="0"/>
              <a:t>rich enough to withstand the loss</a:t>
            </a:r>
          </a:p>
          <a:p>
            <a:pPr lvl="2"/>
            <a:r>
              <a:rPr lang="en-US" dirty="0"/>
              <a:t>relationship of trust with principal of </a:t>
            </a:r>
            <a:r>
              <a:rPr lang="en-US" dirty="0" smtClean="0"/>
              <a:t>company </a:t>
            </a:r>
            <a:endParaRPr lang="en-US" dirty="0"/>
          </a:p>
          <a:p>
            <a:pPr lvl="2"/>
            <a:r>
              <a:rPr lang="en-US" dirty="0" smtClean="0"/>
              <a:t>prospectus-like </a:t>
            </a:r>
            <a:r>
              <a:rPr lang="en-US" dirty="0"/>
              <a:t>disclosure otherwise available</a:t>
            </a:r>
          </a:p>
          <a:p>
            <a:endParaRPr lang="en-US" u="sng" dirty="0" smtClean="0"/>
          </a:p>
          <a:p>
            <a:r>
              <a:rPr lang="en-US" b="1" dirty="0" smtClean="0">
                <a:solidFill>
                  <a:srgbClr val="0E2838"/>
                </a:solidFill>
              </a:rPr>
              <a:t>Reality</a:t>
            </a:r>
            <a:r>
              <a:rPr lang="en-US" dirty="0" smtClean="0"/>
              <a:t>: Exemptions narrow and technical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here isn’t a codified </a:t>
            </a:r>
            <a:r>
              <a:rPr lang="en-US" dirty="0"/>
              <a:t>exemption </a:t>
            </a:r>
            <a:r>
              <a:rPr lang="en-US" dirty="0" smtClean="0"/>
              <a:t>for every situation</a:t>
            </a:r>
          </a:p>
          <a:p>
            <a:pPr lvl="1"/>
            <a:r>
              <a:rPr lang="en-US" dirty="0" smtClean="0"/>
              <a:t>Obligation on issuer/seller to comply</a:t>
            </a:r>
          </a:p>
          <a:p>
            <a:endParaRPr lang="en-US" dirty="0" smtClean="0"/>
          </a:p>
          <a:p>
            <a:r>
              <a:rPr lang="en-US" dirty="0" smtClean="0"/>
              <a:t>So… what if can’t fit in one of the codified exemptions?</a:t>
            </a:r>
          </a:p>
          <a:p>
            <a:r>
              <a:rPr lang="en-US" dirty="0" smtClean="0"/>
              <a:t>Application for discretionary relief can be made</a:t>
            </a:r>
          </a:p>
          <a:p>
            <a:pPr lvl="2"/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C995D-7CF7-465A-8048-759376C8216B}" type="slidenum">
              <a:rPr lang="en-US" altLang="en-US"/>
              <a:pPr/>
              <a:t>12</a:t>
            </a:fld>
            <a:endParaRPr lang="en-US" alt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486400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63564">
            <a:off x="6934200" y="1547798"/>
            <a:ext cx="1731295" cy="165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020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0488" tIns="44450" rIns="90488" bIns="44450"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Where </a:t>
            </a:r>
            <a:r>
              <a:rPr lang="en-US" dirty="0"/>
              <a:t>are the </a:t>
            </a:r>
            <a:r>
              <a:rPr lang="en-US" dirty="0" smtClean="0"/>
              <a:t>codified prospectus exemptions</a:t>
            </a:r>
            <a:r>
              <a:rPr lang="en-US" dirty="0"/>
              <a:t>?</a:t>
            </a:r>
          </a:p>
        </p:txBody>
      </p:sp>
      <p:sp>
        <p:nvSpPr>
          <p:cNvPr id="139268" name="Rectangle 4"/>
          <p:cNvSpPr>
            <a:spLocks noGrp="1" noChangeArrowheads="1"/>
          </p:cNvSpPr>
          <p:nvPr>
            <p:ph idx="1"/>
          </p:nvPr>
        </p:nvSpPr>
        <p:spPr>
          <a:xfrm>
            <a:off x="685800" y="1295400"/>
            <a:ext cx="7772400" cy="5029200"/>
          </a:xfrm>
          <a:noFill/>
          <a:ln/>
        </p:spPr>
        <p:txBody>
          <a:bodyPr lIns="90488" tIns="44450" rIns="90488" bIns="44450"/>
          <a:lstStyle/>
          <a:p>
            <a:pPr>
              <a:lnSpc>
                <a:spcPct val="90000"/>
              </a:lnSpc>
            </a:pPr>
            <a:r>
              <a:rPr lang="en-US" dirty="0" smtClean="0"/>
              <a:t>Most exemptions located </a:t>
            </a:r>
            <a:r>
              <a:rPr lang="en-US" dirty="0"/>
              <a:t>in one </a:t>
            </a:r>
            <a:r>
              <a:rPr lang="en-US" dirty="0" smtClean="0"/>
              <a:t>rule: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b="1" dirty="0" smtClean="0">
                <a:solidFill>
                  <a:srgbClr val="002060"/>
                </a:solidFill>
              </a:rPr>
              <a:t>National </a:t>
            </a:r>
            <a:r>
              <a:rPr lang="en-US" b="1" dirty="0">
                <a:solidFill>
                  <a:srgbClr val="002060"/>
                </a:solidFill>
              </a:rPr>
              <a:t>Instrument 45-106 </a:t>
            </a:r>
            <a:r>
              <a:rPr lang="en-US" b="1" i="1" dirty="0">
                <a:solidFill>
                  <a:srgbClr val="002060"/>
                </a:solidFill>
              </a:rPr>
              <a:t>Prospectus </a:t>
            </a:r>
            <a:r>
              <a:rPr lang="en-US" b="1" i="1" dirty="0" smtClean="0">
                <a:solidFill>
                  <a:srgbClr val="002060"/>
                </a:solidFill>
              </a:rPr>
              <a:t>Exemptions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i="1" dirty="0" smtClean="0"/>
              <a:t>     </a:t>
            </a:r>
            <a:r>
              <a:rPr lang="en-US" dirty="0" smtClean="0"/>
              <a:t>(NI 45-106)</a:t>
            </a:r>
            <a:endParaRPr lang="en-US" i="1" dirty="0" smtClean="0"/>
          </a:p>
          <a:p>
            <a:pPr marL="457200" lvl="1" indent="0">
              <a:lnSpc>
                <a:spcPct val="90000"/>
              </a:lnSpc>
              <a:buNone/>
            </a:pP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Rule adopted </a:t>
            </a:r>
            <a:r>
              <a:rPr lang="en-US" dirty="0"/>
              <a:t>in </a:t>
            </a:r>
            <a:r>
              <a:rPr lang="en-US" u="sng" dirty="0"/>
              <a:t>all</a:t>
            </a:r>
            <a:r>
              <a:rPr lang="en-US" dirty="0"/>
              <a:t> jurisdictions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 force </a:t>
            </a:r>
            <a:r>
              <a:rPr lang="en-US" dirty="0" smtClean="0"/>
              <a:t>since September </a:t>
            </a:r>
            <a:r>
              <a:rPr lang="en-US" dirty="0"/>
              <a:t>14, 2005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Some </a:t>
            </a:r>
            <a:r>
              <a:rPr lang="en-US" dirty="0" smtClean="0"/>
              <a:t>differences in some exemptions between jurisdictions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See also additional local ASC rules, e.g.,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ASC Rule 45-511 </a:t>
            </a:r>
            <a:r>
              <a:rPr lang="en-US" i="1" dirty="0" smtClean="0"/>
              <a:t>Local Exemptions and Related Requirements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ASC Rule 45-517 </a:t>
            </a:r>
            <a:r>
              <a:rPr lang="en-US" i="1" dirty="0" smtClean="0"/>
              <a:t>Prospectus Exemption for Start-Up Businesses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ASC Blanket Order 45-521 </a:t>
            </a:r>
            <a:r>
              <a:rPr lang="en-US" i="1" dirty="0" smtClean="0"/>
              <a:t>Start-Up Crowdfunding Registration and Prospectus Exemptions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ASC Rule 72-501 </a:t>
            </a:r>
            <a:r>
              <a:rPr lang="en-US" i="1" dirty="0" smtClean="0"/>
              <a:t>Distributions to Purchasers Outside Alberta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  <a:buNone/>
            </a:pPr>
            <a:endParaRPr lang="en-US" sz="2400" dirty="0"/>
          </a:p>
          <a:p>
            <a:pPr lvl="1">
              <a:lnSpc>
                <a:spcPct val="90000"/>
              </a:lnSpc>
              <a:buFontTx/>
              <a:buNone/>
            </a:pPr>
            <a:endParaRPr lang="en-US" sz="16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69732-F256-4073-B2DA-9B89A0FA491E}" type="slidenum">
              <a:rPr lang="en-US" altLang="en-US"/>
              <a:pPr/>
              <a:t>13</a:t>
            </a:fld>
            <a:endParaRPr lang="en-US" alt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103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Things </a:t>
            </a:r>
            <a:r>
              <a:rPr lang="en-CA" dirty="0"/>
              <a:t>not to </a:t>
            </a:r>
            <a:r>
              <a:rPr lang="en-CA" dirty="0" smtClean="0"/>
              <a:t>do:  Prohibitions: ss. 92 &amp; 93 of the Act  	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r>
              <a:rPr lang="en-CA" dirty="0" smtClean="0"/>
              <a:t>Fraud, misleading or untrue statements and omissions </a:t>
            </a:r>
          </a:p>
          <a:p>
            <a:r>
              <a:rPr lang="en-CA" dirty="0" smtClean="0"/>
              <a:t>Unfair practices</a:t>
            </a:r>
          </a:p>
          <a:p>
            <a:pPr lvl="1"/>
            <a:r>
              <a:rPr lang="en-CA" dirty="0" smtClean="0"/>
              <a:t>Unreasonable pressure</a:t>
            </a:r>
          </a:p>
          <a:p>
            <a:pPr lvl="1"/>
            <a:r>
              <a:rPr lang="en-CA" dirty="0" smtClean="0"/>
              <a:t>Taking advantage of inability or incapacity </a:t>
            </a:r>
          </a:p>
          <a:p>
            <a:pPr lvl="1"/>
            <a:r>
              <a:rPr lang="en-CA" dirty="0" smtClean="0"/>
              <a:t>Harsh, oppressive or excessively one-sided terms</a:t>
            </a:r>
          </a:p>
          <a:p>
            <a:r>
              <a:rPr lang="en-CA" dirty="0"/>
              <a:t>Representing you will </a:t>
            </a:r>
          </a:p>
          <a:p>
            <a:pPr lvl="1"/>
            <a:r>
              <a:rPr lang="en-CA" dirty="0"/>
              <a:t>t</a:t>
            </a:r>
            <a:r>
              <a:rPr lang="en-CA" dirty="0" smtClean="0"/>
              <a:t>rade </a:t>
            </a:r>
            <a:r>
              <a:rPr lang="en-CA" dirty="0"/>
              <a:t>at the market price (or related price) </a:t>
            </a:r>
          </a:p>
          <a:p>
            <a:pPr lvl="1"/>
            <a:r>
              <a:rPr lang="en-CA" dirty="0" smtClean="0"/>
              <a:t>refund</a:t>
            </a:r>
            <a:r>
              <a:rPr lang="en-CA" dirty="0"/>
              <a:t>, resell or repurchase a </a:t>
            </a:r>
            <a:r>
              <a:rPr lang="en-CA" dirty="0" smtClean="0"/>
              <a:t>security (unless part of terms of security)</a:t>
            </a:r>
            <a:endParaRPr lang="en-CA" dirty="0"/>
          </a:p>
          <a:p>
            <a:pPr lvl="1"/>
            <a:r>
              <a:rPr lang="en-CA" dirty="0" smtClean="0"/>
              <a:t>get </a:t>
            </a:r>
            <a:r>
              <a:rPr lang="en-CA" dirty="0"/>
              <a:t>listed on an exchange </a:t>
            </a:r>
            <a:r>
              <a:rPr lang="en-CA" dirty="0" smtClean="0"/>
              <a:t>w/o Exec Dir </a:t>
            </a:r>
            <a:r>
              <a:rPr lang="en-CA" dirty="0"/>
              <a:t>consent or exchange approval</a:t>
            </a:r>
          </a:p>
          <a:p>
            <a:r>
              <a:rPr lang="en-CA" dirty="0"/>
              <a:t>Undertaking re future value or </a:t>
            </a:r>
            <a:r>
              <a:rPr lang="en-CA" dirty="0" smtClean="0"/>
              <a:t>price</a:t>
            </a:r>
          </a:p>
          <a:p>
            <a:r>
              <a:rPr lang="en-CA" dirty="0"/>
              <a:t>False or misleading appearance of trading or creating an artificial price</a:t>
            </a:r>
          </a:p>
          <a:p>
            <a:endParaRPr lang="en-CA" dirty="0"/>
          </a:p>
          <a:p>
            <a:pPr lvl="1"/>
            <a:endParaRPr lang="en-CA" dirty="0"/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F7186-22CC-4166-97F2-40EC61665EE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828800"/>
            <a:ext cx="3212870" cy="213988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6883" y="5489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7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Some final pointers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en-US" dirty="0"/>
              <a:t>Prospectus exemption </a:t>
            </a:r>
            <a:r>
              <a:rPr lang="en-US" dirty="0" smtClean="0"/>
              <a:t>is NOT:  </a:t>
            </a:r>
            <a:endParaRPr lang="en-US" dirty="0"/>
          </a:p>
          <a:p>
            <a:pPr lvl="1"/>
            <a:r>
              <a:rPr lang="en-US" dirty="0" smtClean="0"/>
              <a:t>An exemption </a:t>
            </a:r>
            <a:r>
              <a:rPr lang="en-US" dirty="0"/>
              <a:t>from the registration requirements  </a:t>
            </a:r>
          </a:p>
          <a:p>
            <a:pPr lvl="1"/>
            <a:r>
              <a:rPr lang="en-US" dirty="0" smtClean="0"/>
              <a:t>An exemption </a:t>
            </a:r>
            <a:r>
              <a:rPr lang="en-US" dirty="0"/>
              <a:t>from statutory prohibitions e.g., misleading statements or unfair </a:t>
            </a:r>
            <a:r>
              <a:rPr lang="en-US" dirty="0" smtClean="0"/>
              <a:t>practices</a:t>
            </a:r>
          </a:p>
          <a:p>
            <a:r>
              <a:rPr lang="en-US" dirty="0" smtClean="0"/>
              <a:t>Obligation to comply is on the seller/issuer </a:t>
            </a:r>
          </a:p>
          <a:p>
            <a:r>
              <a:rPr lang="en-US" dirty="0" smtClean="0"/>
              <a:t>Securities acquired under prospectus exemptions typically subject to resale restrictions – limited ability to resell</a:t>
            </a:r>
          </a:p>
          <a:p>
            <a:r>
              <a:rPr lang="en-CA" dirty="0" smtClean="0"/>
              <a:t>Selling securities under prospectus exemptions generally triggers a requirement to file a short report on the sale</a:t>
            </a:r>
          </a:p>
          <a:p>
            <a:r>
              <a:rPr lang="en-CA" dirty="0" smtClean="0"/>
              <a:t>Need to comply with the laws of each jurisdiction in which there is a “distribution”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F7186-22CC-4166-97F2-40EC61665EE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5488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5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Need more information?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r>
              <a:rPr lang="en-CA" dirty="0"/>
              <a:t>See ASC website:  </a:t>
            </a: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r>
              <a:rPr lang="en-CA" dirty="0" smtClean="0"/>
              <a:t>Send us a question: </a:t>
            </a:r>
            <a:r>
              <a:rPr lang="en-CA" u="sng" dirty="0">
                <a:hlinkClick r:id="rId5"/>
              </a:rPr>
              <a:t>New.Economy@asc.ca</a:t>
            </a:r>
            <a:r>
              <a:rPr lang="en-CA" dirty="0"/>
              <a:t> </a:t>
            </a:r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F7186-22CC-4166-97F2-40EC61665EE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905000"/>
            <a:ext cx="7231138" cy="38481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32133" y="5734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0488" tIns="44450" rIns="90488" bIns="44450"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3177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209675"/>
            <a:ext cx="7772400" cy="5224463"/>
          </a:xfrm>
          <a:noFill/>
          <a:ln/>
        </p:spPr>
        <p:txBody>
          <a:bodyPr lIns="90488" tIns="44450" rIns="90488" bIns="44450"/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0E2838"/>
                </a:solidFill>
              </a:rPr>
              <a:t>Other presentations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E2838"/>
                </a:solidFill>
              </a:rPr>
              <a:t>Specifics of particular prospectus exemptions</a:t>
            </a:r>
          </a:p>
          <a:p>
            <a:pPr lvl="1">
              <a:spcBef>
                <a:spcPts val="0"/>
              </a:spcBef>
            </a:pPr>
            <a:endParaRPr lang="en-CA" dirty="0"/>
          </a:p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rgbClr val="0E2838"/>
                </a:solidFill>
              </a:rPr>
              <a:t>But first…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solidFill>
                  <a:srgbClr val="0E2838"/>
                </a:solidFill>
              </a:rPr>
              <a:t>What is the ASC?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solidFill>
                  <a:srgbClr val="0E2838"/>
                </a:solidFill>
              </a:rPr>
              <a:t>How does securities law work across Canada?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solidFill>
                  <a:srgbClr val="0E2838"/>
                </a:solidFill>
              </a:rPr>
              <a:t>Where do I find Alberta securities laws?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solidFill>
                  <a:srgbClr val="0E2838"/>
                </a:solidFill>
              </a:rPr>
              <a:t>Key terms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solidFill>
                  <a:srgbClr val="0E2838"/>
                </a:solidFill>
              </a:rPr>
              <a:t>Fundamental requirements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solidFill>
                  <a:srgbClr val="0E2838"/>
                </a:solidFill>
              </a:rPr>
              <a:t>Prohibitions 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solidFill>
                  <a:srgbClr val="0E2838"/>
                </a:solidFill>
              </a:rPr>
              <a:t>Final pointers</a:t>
            </a:r>
            <a:endParaRPr lang="en-US" sz="2400" dirty="0">
              <a:solidFill>
                <a:srgbClr val="0E2838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FBC9F-55CA-470B-8405-4422CEE5FDE4}" type="slidenum">
              <a:rPr lang="en-US" altLang="en-US"/>
              <a:pPr/>
              <a:t>2</a:t>
            </a:fld>
            <a:endParaRPr lang="en-US" altLang="en-US"/>
          </a:p>
        </p:txBody>
      </p:sp>
      <p:pic>
        <p:nvPicPr>
          <p:cNvPr id="2" name="Slide 2 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6933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43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05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is the ASC?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Alberta Crown corporation, regulatory agency, administrative tribunal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Mission = to foster a fair and efficient capital market &amp; protect investors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F7186-22CC-4166-97F2-40EC61665EE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SLIDE 3 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2925" y="5329238"/>
            <a:ext cx="609600" cy="609600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89475741"/>
              </p:ext>
            </p:extLst>
          </p:nvPr>
        </p:nvGraphicFramePr>
        <p:xfrm>
          <a:off x="1537240" y="2429902"/>
          <a:ext cx="6491214" cy="3834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6141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Securities regulation in Canada</a:t>
            </a:r>
            <a:endParaRPr 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>
          <a:xfrm>
            <a:off x="304801" y="1209675"/>
            <a:ext cx="8370162" cy="5224463"/>
          </a:xfrm>
        </p:spPr>
        <p:txBody>
          <a:bodyPr/>
          <a:lstStyle/>
          <a:p>
            <a:r>
              <a:rPr lang="en-US" dirty="0" smtClean="0"/>
              <a:t>Constitutional division of powers: provincial jurisdiction</a:t>
            </a:r>
          </a:p>
          <a:p>
            <a:r>
              <a:rPr lang="en-US" dirty="0"/>
              <a:t>Each jurisdiction has its own statute and regulatory authority </a:t>
            </a:r>
          </a:p>
          <a:p>
            <a:r>
              <a:rPr lang="en-US" dirty="0" smtClean="0"/>
              <a:t>But through </a:t>
            </a:r>
            <a:r>
              <a:rPr lang="en-US" dirty="0"/>
              <a:t>the Canadian Securities </a:t>
            </a:r>
            <a:r>
              <a:rPr lang="en-US" dirty="0" smtClean="0"/>
              <a:t>Administrators  (CSA)</a:t>
            </a:r>
          </a:p>
          <a:p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								  - Laws harmonized </a:t>
            </a:r>
          </a:p>
          <a:p>
            <a:pPr marL="3657600" lvl="8" indent="0">
              <a:buNone/>
            </a:pPr>
            <a:r>
              <a:rPr lang="en-US" dirty="0" smtClean="0"/>
              <a:t>	  - Administration coordinated</a:t>
            </a:r>
          </a:p>
          <a:p>
            <a:pPr marL="457200" lvl="1" indent="0">
              <a:buNone/>
            </a:pPr>
            <a:r>
              <a:rPr lang="en-US" dirty="0" smtClean="0"/>
              <a:t>								  - Discretionary decision-making </a:t>
            </a:r>
          </a:p>
          <a:p>
            <a:pPr marL="457200" lvl="1" indent="0">
              <a:buNone/>
            </a:pPr>
            <a:r>
              <a:rPr lang="en-US" dirty="0" smtClean="0"/>
              <a:t>								    streamlined through passport system					</a:t>
            </a:r>
          </a:p>
          <a:p>
            <a:endParaRPr lang="en-US" dirty="0" smtClean="0"/>
          </a:p>
          <a:p>
            <a:r>
              <a:rPr lang="en-US" dirty="0" smtClean="0"/>
              <a:t>Stock </a:t>
            </a:r>
            <a:r>
              <a:rPr lang="en-US" dirty="0"/>
              <a:t>exchanges &amp; SROs have supplementary rules </a:t>
            </a:r>
          </a:p>
          <a:p>
            <a:r>
              <a:rPr lang="en-US" dirty="0" smtClean="0"/>
              <a:t>Most securities rules are identical across the country.  But…most differences are in prospectus exemptions.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sz="12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F7186-22CC-4166-97F2-40EC61665EE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116" y="2707935"/>
            <a:ext cx="3945801" cy="2227941"/>
          </a:xfrm>
          <a:prstGeom prst="rect">
            <a:avLst/>
          </a:prstGeom>
        </p:spPr>
      </p:pic>
      <p:pic>
        <p:nvPicPr>
          <p:cNvPr id="4" name="Slide 4 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5362" y="55311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0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Where do I find Alberta securities laws?	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25" y="1209674"/>
            <a:ext cx="8229600" cy="5267325"/>
          </a:xfrm>
        </p:spPr>
        <p:txBody>
          <a:bodyPr>
            <a:normAutofit/>
          </a:bodyPr>
          <a:lstStyle/>
          <a:p>
            <a:r>
              <a:rPr lang="en-CA" dirty="0" smtClean="0"/>
              <a:t>ASC website: </a:t>
            </a:r>
            <a:r>
              <a:rPr lang="en-CA" sz="1800" dirty="0">
                <a:hlinkClick r:id="rId5"/>
              </a:rPr>
              <a:t>https://</a:t>
            </a:r>
            <a:r>
              <a:rPr lang="en-CA" sz="1800" dirty="0" smtClean="0">
                <a:hlinkClick r:id="rId5"/>
              </a:rPr>
              <a:t>www.albertasecurities.com/securities-law-and-policy</a:t>
            </a:r>
            <a:endParaRPr lang="en-CA" sz="1800" dirty="0" smtClean="0"/>
          </a:p>
          <a:p>
            <a:endParaRPr lang="en-CA" dirty="0" smtClean="0"/>
          </a:p>
          <a:p>
            <a:pPr lvl="1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F7186-22CC-4166-97F2-40EC61665EE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676400"/>
            <a:ext cx="7610475" cy="456253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2925" y="5469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7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Key Term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823" y="1181260"/>
            <a:ext cx="8458200" cy="5252878"/>
          </a:xfrm>
        </p:spPr>
        <p:txBody>
          <a:bodyPr/>
          <a:lstStyle/>
          <a:p>
            <a:r>
              <a:rPr lang="en-CA" dirty="0"/>
              <a:t>“</a:t>
            </a:r>
            <a:r>
              <a:rPr lang="en-CA" b="1" dirty="0"/>
              <a:t>Security</a:t>
            </a:r>
            <a:r>
              <a:rPr lang="en-CA" dirty="0"/>
              <a:t>” </a:t>
            </a:r>
            <a:r>
              <a:rPr lang="en-CA" dirty="0" smtClean="0"/>
              <a:t> </a:t>
            </a:r>
            <a:r>
              <a:rPr lang="en-CA" dirty="0"/>
              <a:t>broad </a:t>
            </a:r>
            <a:r>
              <a:rPr lang="en-CA" dirty="0" smtClean="0"/>
              <a:t>definition.  Much more than just shares</a:t>
            </a:r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>
              <a:spcBef>
                <a:spcPts val="0"/>
              </a:spcBef>
            </a:pPr>
            <a:r>
              <a:rPr lang="en-CA" dirty="0" smtClean="0"/>
              <a:t>Includes </a:t>
            </a:r>
            <a:r>
              <a:rPr lang="en-CA" dirty="0"/>
              <a:t>bonds, debentures, notes or other evidence of indebtedness</a:t>
            </a:r>
          </a:p>
          <a:p>
            <a:pPr lvl="1">
              <a:spcBef>
                <a:spcPts val="0"/>
              </a:spcBef>
            </a:pPr>
            <a:r>
              <a:rPr lang="en-CA" dirty="0" smtClean="0"/>
              <a:t>Evidence of title, to or interest in the capital, assets, property, profits, earnings or  royalties of any person or company </a:t>
            </a:r>
          </a:p>
          <a:p>
            <a:pPr lvl="1">
              <a:spcBef>
                <a:spcPts val="0"/>
              </a:spcBef>
            </a:pPr>
            <a:r>
              <a:rPr lang="en-CA" dirty="0" smtClean="0"/>
              <a:t>Any document constituting evidence of an option, subscription or other interest in a security</a:t>
            </a:r>
          </a:p>
          <a:p>
            <a:pPr lvl="1">
              <a:spcBef>
                <a:spcPts val="0"/>
              </a:spcBef>
            </a:pPr>
            <a:r>
              <a:rPr lang="en-CA" dirty="0" smtClean="0"/>
              <a:t>Investment </a:t>
            </a:r>
            <a:r>
              <a:rPr lang="en-CA" dirty="0"/>
              <a:t>contracts (e.g., expectation of profit from effort of others</a:t>
            </a:r>
            <a:r>
              <a:rPr lang="en-CA" dirty="0" smtClean="0"/>
              <a:t>)</a:t>
            </a:r>
          </a:p>
          <a:p>
            <a:pPr lvl="1">
              <a:spcBef>
                <a:spcPts val="0"/>
              </a:spcBef>
            </a:pPr>
            <a:r>
              <a:rPr lang="en-CA" dirty="0" smtClean="0"/>
              <a:t>And more…</a:t>
            </a:r>
          </a:p>
          <a:p>
            <a:endParaRPr lang="en-CA" dirty="0" smtClean="0"/>
          </a:p>
          <a:p>
            <a:pPr lvl="1"/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F7186-22CC-4166-97F2-40EC61665EE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009" y="1616028"/>
            <a:ext cx="4267200" cy="2286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5432" y="5954443"/>
            <a:ext cx="740142" cy="630173"/>
          </a:xfrm>
          <a:prstGeom prst="rect">
            <a:avLst/>
          </a:prstGeom>
        </p:spPr>
      </p:pic>
      <p:sp>
        <p:nvSpPr>
          <p:cNvPr id="55" name="Up Arrow 54"/>
          <p:cNvSpPr/>
          <p:nvPr/>
        </p:nvSpPr>
        <p:spPr>
          <a:xfrm rot="14211076">
            <a:off x="6591118" y="1597208"/>
            <a:ext cx="484632" cy="9784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41005">
            <a:off x="6123726" y="3003779"/>
            <a:ext cx="1419415" cy="11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More key terms</a:t>
            </a:r>
            <a:endParaRPr lang="en-US" dirty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09675"/>
            <a:ext cx="8153400" cy="5224463"/>
          </a:xfrm>
        </p:spPr>
        <p:txBody>
          <a:bodyPr/>
          <a:lstStyle/>
          <a:p>
            <a:pPr marL="461963" indent="-461963">
              <a:spcBef>
                <a:spcPts val="0"/>
              </a:spcBef>
            </a:pPr>
            <a:r>
              <a:rPr lang="en-US" dirty="0" smtClean="0"/>
              <a:t>“</a:t>
            </a:r>
            <a:r>
              <a:rPr lang="en-US" b="1" dirty="0" smtClean="0">
                <a:solidFill>
                  <a:srgbClr val="0E2838"/>
                </a:solidFill>
              </a:rPr>
              <a:t>Issuer</a:t>
            </a:r>
            <a:r>
              <a:rPr lang="en-US" dirty="0"/>
              <a:t>” </a:t>
            </a:r>
            <a:r>
              <a:rPr lang="en-US" dirty="0" smtClean="0"/>
              <a:t> =  a “person” </a:t>
            </a:r>
            <a:r>
              <a:rPr lang="en-US" dirty="0"/>
              <a:t>or </a:t>
            </a:r>
            <a:r>
              <a:rPr lang="en-US" dirty="0" smtClean="0"/>
              <a:t>a “company”</a:t>
            </a:r>
          </a:p>
          <a:p>
            <a:pPr marL="862013" lvl="1" indent="-461963">
              <a:spcBef>
                <a:spcPts val="0"/>
              </a:spcBef>
            </a:pPr>
            <a:r>
              <a:rPr lang="en-US" dirty="0" smtClean="0"/>
              <a:t>that has outstanding </a:t>
            </a:r>
            <a:r>
              <a:rPr lang="en-US" dirty="0"/>
              <a:t>securities, </a:t>
            </a:r>
            <a:r>
              <a:rPr lang="en-US" dirty="0" smtClean="0"/>
              <a:t>is </a:t>
            </a:r>
            <a:r>
              <a:rPr lang="en-US" dirty="0"/>
              <a:t>issuing </a:t>
            </a:r>
            <a:endParaRPr lang="en-US" dirty="0" smtClean="0"/>
          </a:p>
          <a:p>
            <a:pPr marL="400050" lvl="1" indent="0">
              <a:spcBef>
                <a:spcPts val="0"/>
              </a:spcBef>
              <a:buNone/>
            </a:pPr>
            <a:r>
              <a:rPr lang="en-US" dirty="0" smtClean="0"/>
              <a:t>         securities or proposes to issue securities</a:t>
            </a:r>
          </a:p>
          <a:p>
            <a:pPr marL="862013" lvl="1" indent="-461963">
              <a:spcBef>
                <a:spcPts val="0"/>
              </a:spcBef>
            </a:pPr>
            <a:r>
              <a:rPr lang="en-US" dirty="0" smtClean="0"/>
              <a:t>Could be private or public</a:t>
            </a:r>
          </a:p>
          <a:p>
            <a:pPr marL="461963" indent="-461963">
              <a:spcBef>
                <a:spcPts val="0"/>
              </a:spcBef>
            </a:pPr>
            <a:endParaRPr lang="en-US" sz="1200" dirty="0"/>
          </a:p>
          <a:p>
            <a:pPr marL="461963" indent="-461963">
              <a:spcBef>
                <a:spcPts val="0"/>
              </a:spcBef>
            </a:pPr>
            <a:r>
              <a:rPr lang="en-US" dirty="0" smtClean="0"/>
              <a:t>“</a:t>
            </a:r>
            <a:r>
              <a:rPr lang="en-US" b="1" dirty="0" smtClean="0">
                <a:solidFill>
                  <a:srgbClr val="0E2838"/>
                </a:solidFill>
              </a:rPr>
              <a:t>Reporting </a:t>
            </a:r>
            <a:r>
              <a:rPr lang="en-US" b="1" dirty="0">
                <a:solidFill>
                  <a:srgbClr val="0E2838"/>
                </a:solidFill>
              </a:rPr>
              <a:t>issuer</a:t>
            </a:r>
            <a:r>
              <a:rPr lang="en-US" dirty="0"/>
              <a:t>” </a:t>
            </a:r>
            <a:r>
              <a:rPr lang="en-US" dirty="0" smtClean="0"/>
              <a:t>generally means issuer has obtained a receipt for prospectus, but can also become reporting</a:t>
            </a:r>
          </a:p>
          <a:p>
            <a:pPr marL="862013" lvl="1" indent="-461963">
              <a:spcBef>
                <a:spcPts val="0"/>
              </a:spcBef>
            </a:pPr>
            <a:r>
              <a:rPr lang="en-US" dirty="0" smtClean="0"/>
              <a:t>by an amalgamation or arrangement with a reporting issuer,</a:t>
            </a:r>
          </a:p>
          <a:p>
            <a:pPr marL="862013" lvl="1" indent="-461963">
              <a:spcBef>
                <a:spcPts val="0"/>
              </a:spcBef>
            </a:pPr>
            <a:r>
              <a:rPr lang="en-US" dirty="0" smtClean="0"/>
              <a:t>listing on a recognized exchange in the jurisdiction, or </a:t>
            </a:r>
          </a:p>
          <a:p>
            <a:pPr marL="862013" lvl="1" indent="-461963">
              <a:spcBef>
                <a:spcPts val="0"/>
              </a:spcBef>
            </a:pPr>
            <a:r>
              <a:rPr lang="en-US" dirty="0" smtClean="0"/>
              <a:t>designation </a:t>
            </a:r>
            <a:r>
              <a:rPr lang="en-US" sz="1600" dirty="0" smtClean="0"/>
              <a:t>e.g., MI 51-105 </a:t>
            </a:r>
            <a:r>
              <a:rPr lang="en-US" sz="1600" i="1" dirty="0"/>
              <a:t>Issuers Quoted in the U.S. Over-the-Counter Markets</a:t>
            </a:r>
            <a:endParaRPr lang="en-US" sz="1600" dirty="0" smtClean="0"/>
          </a:p>
          <a:p>
            <a:pPr marL="461963" indent="-461963">
              <a:spcBef>
                <a:spcPts val="0"/>
              </a:spcBef>
            </a:pPr>
            <a:r>
              <a:rPr lang="en-US" dirty="0" smtClean="0"/>
              <a:t>Reporting issuers </a:t>
            </a:r>
            <a:r>
              <a:rPr lang="en-US" sz="2400" dirty="0" smtClean="0"/>
              <a:t>are required to provide ongoing disclosure, allowing informed investment decision making in secondary market</a:t>
            </a:r>
          </a:p>
          <a:p>
            <a:pPr marL="461963" indent="-461963">
              <a:spcBef>
                <a:spcPts val="0"/>
              </a:spcBef>
            </a:pPr>
            <a:endParaRPr lang="en-US" sz="2400" dirty="0" smtClean="0"/>
          </a:p>
          <a:p>
            <a:pPr marL="461963" indent="-461963">
              <a:spcBef>
                <a:spcPts val="0"/>
              </a:spcBef>
            </a:pPr>
            <a:r>
              <a:rPr lang="en-US" dirty="0"/>
              <a:t>“Public company” &amp; “private company” colloquial terms </a:t>
            </a:r>
          </a:p>
          <a:p>
            <a:pPr marL="461963" indent="-461963">
              <a:spcBef>
                <a:spcPts val="0"/>
              </a:spcBef>
            </a:pP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F7186-22CC-4166-97F2-40EC61665EE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Slide 7 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5702301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33487">
            <a:off x="6232262" y="1673611"/>
            <a:ext cx="2809342" cy="92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6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Types of issuers: private, reporting and other	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772400" cy="2166549"/>
          </a:xfrm>
        </p:spPr>
        <p:txBody>
          <a:bodyPr/>
          <a:lstStyle/>
          <a:p>
            <a:pPr marL="400050" lvl="2" indent="0">
              <a:buNone/>
            </a:pPr>
            <a:endParaRPr lang="en-US" dirty="0" smtClean="0"/>
          </a:p>
          <a:p>
            <a:pPr marL="400050" lvl="2" indent="0">
              <a:buNone/>
            </a:pPr>
            <a:endParaRPr lang="en-US" dirty="0"/>
          </a:p>
          <a:p>
            <a:pPr marL="400050" lvl="2" indent="0">
              <a:buNone/>
            </a:pPr>
            <a:endParaRPr lang="en-US" dirty="0" smtClean="0"/>
          </a:p>
          <a:p>
            <a:pPr marL="400050" lvl="2" indent="0">
              <a:buNone/>
            </a:pPr>
            <a:endParaRPr lang="en-US" dirty="0"/>
          </a:p>
          <a:p>
            <a:pPr marL="400050" lvl="2" indent="0">
              <a:buNone/>
            </a:pPr>
            <a:endParaRPr lang="en-US" dirty="0" smtClean="0"/>
          </a:p>
          <a:p>
            <a:pPr marL="400050" lvl="2" indent="0">
              <a:buNone/>
            </a:pPr>
            <a:endParaRPr lang="en-US" dirty="0"/>
          </a:p>
          <a:p>
            <a:pPr marL="400050" lvl="2" indent="0">
              <a:buNone/>
            </a:pPr>
            <a:endParaRPr lang="en-US" dirty="0" smtClean="0"/>
          </a:p>
          <a:p>
            <a:pPr marL="400050" lvl="2" indent="0">
              <a:buNone/>
            </a:pPr>
            <a:endParaRPr lang="en-US" dirty="0"/>
          </a:p>
          <a:p>
            <a:pPr marL="400050" lvl="2" indent="0">
              <a:buNone/>
            </a:pPr>
            <a:r>
              <a:rPr lang="en-US" b="1" dirty="0" smtClean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F7186-22CC-4166-97F2-40EC61665EE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1301652"/>
            <a:ext cx="4876800" cy="2438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808" y="3924024"/>
            <a:ext cx="6334125" cy="2396089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2925" y="5438663"/>
            <a:ext cx="609600" cy="6096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2286000" y="3538149"/>
            <a:ext cx="228600" cy="3858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172200" y="3546220"/>
            <a:ext cx="466727" cy="3778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267200" y="3530077"/>
            <a:ext cx="0" cy="3858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40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And two more key terms:  Trade and Distribution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b="1" dirty="0">
                <a:solidFill>
                  <a:srgbClr val="0E2838"/>
                </a:solidFill>
              </a:rPr>
              <a:t>Trade</a:t>
            </a:r>
            <a:r>
              <a:rPr lang="en-US" dirty="0"/>
              <a:t>” – includes the sale or disposition for valuable consideration  but also includes any act, advertisement, conduct or negotiation in furtherance of a trade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b="1" dirty="0">
                <a:solidFill>
                  <a:srgbClr val="0E2838"/>
                </a:solidFill>
              </a:rPr>
              <a:t>Distribution</a:t>
            </a:r>
            <a:r>
              <a:rPr lang="en-US" dirty="0"/>
              <a:t>” </a:t>
            </a:r>
          </a:p>
          <a:p>
            <a:r>
              <a:rPr lang="en-US" dirty="0"/>
              <a:t>a trade in previously unissued securities (e.g., a financing)</a:t>
            </a:r>
          </a:p>
          <a:p>
            <a:r>
              <a:rPr lang="en-US" dirty="0"/>
              <a:t>a person or company trades/resells securities acquired under </a:t>
            </a:r>
            <a:r>
              <a:rPr lang="en-US" dirty="0" smtClean="0"/>
              <a:t>a </a:t>
            </a:r>
            <a:r>
              <a:rPr lang="en-US" dirty="0"/>
              <a:t>prospectus exemption i.e., before expiry of resale restrictions)</a:t>
            </a:r>
          </a:p>
          <a:p>
            <a:r>
              <a:rPr lang="en-US" dirty="0"/>
              <a:t>a “control person” (e.g., &gt;20% holder) sells securities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F7186-22CC-4166-97F2-40EC61665EE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2925" y="5516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9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SC_Colour_2013">
  <a:themeElements>
    <a:clrScheme name="ASC 2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5781AE"/>
      </a:accent1>
      <a:accent2>
        <a:srgbClr val="709C36"/>
      </a:accent2>
      <a:accent3>
        <a:srgbClr val="222A45"/>
      </a:accent3>
      <a:accent4>
        <a:srgbClr val="D7690F"/>
      </a:accent4>
      <a:accent5>
        <a:srgbClr val="6D6F71"/>
      </a:accent5>
      <a:accent6>
        <a:srgbClr val="AF412F"/>
      </a:accent6>
      <a:hlink>
        <a:srgbClr val="5781AE"/>
      </a:hlink>
      <a:folHlink>
        <a:srgbClr val="56595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ASC_Colour_2013</Template>
  <TotalTime>20345</TotalTime>
  <Words>1080</Words>
  <Application>Microsoft Office PowerPoint</Application>
  <PresentationFormat>On-screen Show (4:3)</PresentationFormat>
  <Paragraphs>230</Paragraphs>
  <Slides>16</Slides>
  <Notes>15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Georgia</vt:lpstr>
      <vt:lpstr>Wingdings</vt:lpstr>
      <vt:lpstr>ASC_Colour_2013</vt:lpstr>
      <vt:lpstr>   </vt:lpstr>
      <vt:lpstr> Overview</vt:lpstr>
      <vt:lpstr> What is the ASC?  </vt:lpstr>
      <vt:lpstr> Securities regulation in Canada</vt:lpstr>
      <vt:lpstr> Where do I find Alberta securities laws? </vt:lpstr>
      <vt:lpstr> Key Term</vt:lpstr>
      <vt:lpstr> More key terms</vt:lpstr>
      <vt:lpstr> Types of issuers: private, reporting and other </vt:lpstr>
      <vt:lpstr> And two more key terms:  Trade and Distribution</vt:lpstr>
      <vt:lpstr>Two Key Pillars:   Prospectus Requirement (s.110 Act)  &amp; Registration Requirement (s.75 Act) </vt:lpstr>
      <vt:lpstr> Prospectus or prospectus exemption?</vt:lpstr>
      <vt:lpstr> Rationale for prospectus exemptions</vt:lpstr>
      <vt:lpstr> Where are the codified prospectus exemptions?</vt:lpstr>
      <vt:lpstr> Things not to do:  Prohibitions: ss. 92 &amp; 93 of the Act   </vt:lpstr>
      <vt:lpstr> Some final pointers</vt:lpstr>
      <vt:lpstr> Need more information?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 Securities Law</dc:title>
  <dc:creator>Blaine Young</dc:creator>
  <cp:lastModifiedBy>Theresa Schroder</cp:lastModifiedBy>
  <cp:revision>525</cp:revision>
  <cp:lastPrinted>2020-05-26T03:56:33Z</cp:lastPrinted>
  <dcterms:created xsi:type="dcterms:W3CDTF">2008-06-09T19:14:36Z</dcterms:created>
  <dcterms:modified xsi:type="dcterms:W3CDTF">2020-10-26T22:42:28Z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eDOCS AutoSave">
    <vt:lpwstr/>
  </property>
</Properties>
</file>